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1.xml" ContentType="application/vnd.openxmlformats-officedocument.presentationml.notesSlide+xml"/>
  <Override PartName="/ppt/tags/tag3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6"/>
  </p:notesMasterIdLst>
  <p:sldIdLst>
    <p:sldId id="260" r:id="rId2"/>
    <p:sldId id="4132" r:id="rId3"/>
    <p:sldId id="4080" r:id="rId4"/>
    <p:sldId id="4084" r:id="rId5"/>
    <p:sldId id="4144" r:id="rId6"/>
    <p:sldId id="4149" r:id="rId7"/>
    <p:sldId id="4120" r:id="rId8"/>
    <p:sldId id="4151" r:id="rId9"/>
    <p:sldId id="9523" r:id="rId10"/>
    <p:sldId id="4143" r:id="rId11"/>
    <p:sldId id="4152" r:id="rId12"/>
    <p:sldId id="9521" r:id="rId13"/>
    <p:sldId id="4142" r:id="rId14"/>
    <p:sldId id="4153" r:id="rId15"/>
    <p:sldId id="4162" r:id="rId16"/>
    <p:sldId id="4163" r:id="rId17"/>
    <p:sldId id="4146" r:id="rId18"/>
    <p:sldId id="4160" r:id="rId19"/>
    <p:sldId id="4154" r:id="rId20"/>
    <p:sldId id="4155" r:id="rId21"/>
    <p:sldId id="9522" r:id="rId22"/>
    <p:sldId id="4092" r:id="rId23"/>
    <p:sldId id="9524" r:id="rId24"/>
    <p:sldId id="4141" r:id="rId25"/>
    <p:sldId id="4139" r:id="rId26"/>
    <p:sldId id="9502" r:id="rId27"/>
    <p:sldId id="4156" r:id="rId28"/>
    <p:sldId id="4158" r:id="rId29"/>
    <p:sldId id="4157" r:id="rId30"/>
    <p:sldId id="9503" r:id="rId31"/>
    <p:sldId id="9518" r:id="rId32"/>
    <p:sldId id="9519" r:id="rId33"/>
    <p:sldId id="9520" r:id="rId34"/>
    <p:sldId id="9507" r:id="rId35"/>
    <p:sldId id="9508" r:id="rId36"/>
    <p:sldId id="9509" r:id="rId37"/>
    <p:sldId id="9504" r:id="rId38"/>
    <p:sldId id="9505" r:id="rId39"/>
    <p:sldId id="9510" r:id="rId40"/>
    <p:sldId id="9511" r:id="rId41"/>
    <p:sldId id="9512" r:id="rId42"/>
    <p:sldId id="9513" r:id="rId43"/>
    <p:sldId id="9514" r:id="rId44"/>
    <p:sldId id="9515" r:id="rId45"/>
    <p:sldId id="9516" r:id="rId46"/>
    <p:sldId id="4113" r:id="rId47"/>
    <p:sldId id="4135" r:id="rId48"/>
    <p:sldId id="4118" r:id="rId49"/>
    <p:sldId id="4106" r:id="rId50"/>
    <p:sldId id="4136" r:id="rId51"/>
    <p:sldId id="4134" r:id="rId52"/>
    <p:sldId id="4133" r:id="rId53"/>
    <p:sldId id="9517" r:id="rId54"/>
    <p:sldId id="282" r:id="rId55"/>
  </p:sldIdLst>
  <p:sldSz cx="9144000" cy="6858000" type="screen4x3"/>
  <p:notesSz cx="6858000" cy="9144000"/>
  <p:embeddedFontLst>
    <p:embeddedFont>
      <p:font typeface="MyLOTTE_KR_Medium" panose="020B0600000101010101" charset="-127"/>
      <p:regular r:id="rId57"/>
    </p:embeddedFont>
    <p:embeddedFont>
      <p:font typeface="MyLOTTE_KR_Regular" panose="020B0600000101010101" charset="-127"/>
      <p:regular r:id="rId58"/>
    </p:embeddedFont>
    <p:embeddedFont>
      <p:font typeface="Open Sans" panose="020B0600000101010101" charset="-127"/>
      <p:regular r:id="rId59"/>
      <p:bold r:id="rId60"/>
      <p:italic r:id="rId61"/>
      <p:boldItalic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ambria Math" panose="02040503050406030204" pitchFamily="18" charset="0"/>
      <p:regular r:id="rId69"/>
    </p:embeddedFont>
    <p:embeddedFont>
      <p:font typeface="Times" panose="02020603050405020304" pitchFamily="18" charset="0"/>
      <p:regular r:id="rId70"/>
      <p:bold r:id="rId71"/>
      <p:italic r:id="rId72"/>
      <p:boldItalic r:id="rId73"/>
    </p:embeddedFont>
    <p:embeddedFont>
      <p:font typeface="맑은 고딕" panose="020B0503020000020004" pitchFamily="50" charset="-127"/>
      <p:regular r:id="rId74"/>
      <p:bold r:id="rId75"/>
    </p:embeddedFont>
    <p:embeddedFont>
      <p:font typeface="휴먼명조" panose="02010504000101010101" pitchFamily="2" charset="-127"/>
      <p:regular r:id="rId7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5D5"/>
    <a:srgbClr val="FF8181"/>
    <a:srgbClr val="FF5050"/>
    <a:srgbClr val="FF5757"/>
    <a:srgbClr val="FFCCCC"/>
    <a:srgbClr val="BDD7EE"/>
    <a:srgbClr val="FFECD9"/>
    <a:srgbClr val="3D63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44" autoAdjust="0"/>
  </p:normalViewPr>
  <p:slideViewPr>
    <p:cSldViewPr snapToGrid="0">
      <p:cViewPr varScale="1">
        <p:scale>
          <a:sx n="86" d="100"/>
          <a:sy n="86" d="100"/>
        </p:scale>
        <p:origin x="138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76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font" Target="fonts/font18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font" Target="fonts/font17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6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9AA51-313C-4B75-B2D2-87F124306D78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37923-E735-4B61-AE20-84A688D6EB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407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</a:t>
            </a:r>
            <a:endParaRPr lang="en-US" altLang="ko-KR" dirty="0"/>
          </a:p>
          <a:p>
            <a:r>
              <a:rPr lang="ko-KR" altLang="en-US" dirty="0"/>
              <a:t>면세점 </a:t>
            </a:r>
            <a:r>
              <a:rPr lang="en-US" altLang="ko-KR" dirty="0"/>
              <a:t>~~ </a:t>
            </a:r>
            <a:r>
              <a:rPr lang="ko-KR" altLang="en-US" dirty="0"/>
              <a:t>이지은입니다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37923-E735-4B61-AE20-84A688D6EBC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573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Supervised learning </a:t>
            </a:r>
          </a:p>
        </p:txBody>
      </p:sp>
    </p:spTree>
    <p:extLst>
      <p:ext uri="{BB962C8B-B14F-4D97-AF65-F5344CB8AC3E}">
        <p14:creationId xmlns:p14="http://schemas.microsoft.com/office/powerpoint/2010/main" val="3672822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Supervised learning </a:t>
            </a:r>
          </a:p>
        </p:txBody>
      </p:sp>
    </p:spTree>
    <p:extLst>
      <p:ext uri="{BB962C8B-B14F-4D97-AF65-F5344CB8AC3E}">
        <p14:creationId xmlns:p14="http://schemas.microsoft.com/office/powerpoint/2010/main" val="1583214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연구에서는 기존 세션 기반 추천 논문을 참고하여 </a:t>
            </a:r>
            <a:r>
              <a:rPr lang="en-US" altLang="ko-KR" dirty="0"/>
              <a:t>GRU </a:t>
            </a:r>
            <a:r>
              <a:rPr lang="ko-KR" altLang="en-US" dirty="0"/>
              <a:t>모델 기반 </a:t>
            </a:r>
            <a:endParaRPr lang="en-US" altLang="ko-KR" dirty="0"/>
          </a:p>
          <a:p>
            <a:r>
              <a:rPr lang="ko-KR" altLang="en-US" dirty="0"/>
              <a:t>고객이 세션에서 클릭한 상품에 대한 정보를 기준으로 다음 클릭 상품을 예측하기 위한 모델을 구성하였으며</a:t>
            </a:r>
            <a:endParaRPr lang="en-US" altLang="ko-KR" dirty="0"/>
          </a:p>
          <a:p>
            <a:r>
              <a:rPr lang="ko-KR" altLang="en-US" dirty="0"/>
              <a:t>손실함수로는 단순 예측이 아닌 베이지안 개인화 순위 함수 개념을 적용하여 예측할 수 있도록 구성하였습니다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97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빅데이터를 분석하기 위한 </a:t>
            </a:r>
            <a:r>
              <a:rPr lang="en-US" altLang="ko-KR" dirty="0"/>
              <a:t>TOOL</a:t>
            </a:r>
            <a:r>
              <a:rPr lang="ko-KR" altLang="en-US" dirty="0"/>
              <a:t>은</a:t>
            </a:r>
            <a:r>
              <a:rPr lang="en-US" altLang="ko-KR" dirty="0"/>
              <a:t>? </a:t>
            </a:r>
          </a:p>
          <a:p>
            <a:r>
              <a:rPr lang="ko-KR" altLang="en-US" dirty="0" err="1"/>
              <a:t>오픈소스라는건</a:t>
            </a:r>
            <a:r>
              <a:rPr lang="ko-KR" altLang="en-US" dirty="0"/>
              <a:t> 뭔가</a:t>
            </a:r>
            <a:r>
              <a:rPr lang="en-US" altLang="ko-KR" dirty="0"/>
              <a:t>? ; PYTHON / R </a:t>
            </a:r>
            <a:r>
              <a:rPr lang="ko-KR" altLang="en-US" dirty="0"/>
              <a:t>등등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02616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37923-E735-4B61-AE20-84A688D6EBC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7113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535428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030375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886850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699677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20399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37923-E735-4B61-AE20-84A688D6EBC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355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700541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006784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연구내용에 앞서 먼저 관련 연구 및 배경 이론에 대해서 말씀드리겠습니다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37923-E735-4B61-AE20-84A688D6EBC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592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3777983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연구내용에 앞서 먼저 관련 연구 및 배경 이론에 대해서 말씀드리겠습니다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37923-E735-4B61-AE20-84A688D6EBC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30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56861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50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7499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010756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8506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37923-E735-4B61-AE20-84A688D6EBC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63351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연구내용에 앞서 먼저 관련 연구 및 배경 이론에 대해서 말씀드리겠습니다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37923-E735-4B61-AE20-84A688D6EBC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5384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연구에서는 기존 세션 기반 추천 논문을 참고하여 </a:t>
            </a:r>
            <a:r>
              <a:rPr lang="en-US" altLang="ko-KR" dirty="0"/>
              <a:t>GRU </a:t>
            </a:r>
            <a:r>
              <a:rPr lang="ko-KR" altLang="en-US" dirty="0"/>
              <a:t>모델 기반 </a:t>
            </a:r>
            <a:endParaRPr lang="en-US" altLang="ko-KR" dirty="0"/>
          </a:p>
          <a:p>
            <a:r>
              <a:rPr lang="ko-KR" altLang="en-US" dirty="0"/>
              <a:t>고객이 세션에서 클릭한 상품에 대한 정보를 기준으로 다음 클릭 상품을 예측하기 위한 모델을 구성하였으며</a:t>
            </a:r>
            <a:endParaRPr lang="en-US" altLang="ko-KR" dirty="0"/>
          </a:p>
          <a:p>
            <a:r>
              <a:rPr lang="ko-KR" altLang="en-US" dirty="0"/>
              <a:t>손실함수로는 단순 예측이 아닌 베이지안 개인화 순위 함수 개념을 적용하여 예측할 수 있도록 구성하였습니다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79400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연구에서는 기존 세션 기반 추천 논문을 참고하여 </a:t>
            </a:r>
            <a:r>
              <a:rPr lang="en-US" altLang="ko-KR" dirty="0"/>
              <a:t>GRU </a:t>
            </a:r>
            <a:r>
              <a:rPr lang="ko-KR" altLang="en-US" dirty="0"/>
              <a:t>모델 기반 </a:t>
            </a:r>
            <a:endParaRPr lang="en-US" altLang="ko-KR" dirty="0"/>
          </a:p>
          <a:p>
            <a:r>
              <a:rPr lang="ko-KR" altLang="en-US" dirty="0"/>
              <a:t>고객이 세션에서 클릭한 상품에 대한 정보를 기준으로 다음 클릭 상품을 예측하기 위한 모델을 구성하였으며</a:t>
            </a:r>
            <a:endParaRPr lang="en-US" altLang="ko-KR" dirty="0"/>
          </a:p>
          <a:p>
            <a:r>
              <a:rPr lang="ko-KR" altLang="en-US" dirty="0"/>
              <a:t>손실함수로는 단순 예측이 아닌 베이지안 개인화 순위 함수 개념을 적용하여 예측할 수 있도록 구성하였습니다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7601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연구에서는 기존 세션 기반 추천 논문을 참고하여 </a:t>
            </a:r>
            <a:r>
              <a:rPr lang="en-US" altLang="ko-KR" dirty="0"/>
              <a:t>GRU </a:t>
            </a:r>
            <a:r>
              <a:rPr lang="ko-KR" altLang="en-US" dirty="0"/>
              <a:t>모델 기반 </a:t>
            </a:r>
            <a:endParaRPr lang="en-US" altLang="ko-KR" dirty="0"/>
          </a:p>
          <a:p>
            <a:r>
              <a:rPr lang="ko-KR" altLang="en-US" dirty="0"/>
              <a:t>고객이 세션에서 클릭한 상품에 대한 정보를 기준으로 다음 클릭 상품을 예측하기 위한 모델을 구성하였으며</a:t>
            </a:r>
            <a:endParaRPr lang="en-US" altLang="ko-KR" dirty="0"/>
          </a:p>
          <a:p>
            <a:r>
              <a:rPr lang="ko-KR" altLang="en-US" dirty="0"/>
              <a:t>손실함수로는 단순 예측이 아닌 베이지안 개인화 순위 함수 개념을 적용하여 예측할 수 있도록 구성하였습니다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108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베이지안 개인화 순위에 대해서 간략하게 말씀드리면 </a:t>
            </a:r>
            <a:endParaRPr lang="en-US" altLang="ko-KR" dirty="0"/>
          </a:p>
          <a:p>
            <a:r>
              <a:rPr lang="en-US" altLang="ko-KR" dirty="0"/>
              <a:t>implicit </a:t>
            </a:r>
            <a:r>
              <a:rPr lang="ko-KR" altLang="en-US" dirty="0"/>
              <a:t>한 </a:t>
            </a:r>
            <a:r>
              <a:rPr lang="en-US" altLang="ko-KR" dirty="0"/>
              <a:t>feedback </a:t>
            </a:r>
            <a:r>
              <a:rPr lang="ko-KR" altLang="en-US" dirty="0"/>
              <a:t>데이터를 사용할 경우 관찰되지 않은 고객과 아이템의 쌍이 </a:t>
            </a:r>
            <a:r>
              <a:rPr lang="en-US" altLang="ko-KR" dirty="0"/>
              <a:t>negative feedback</a:t>
            </a:r>
            <a:r>
              <a:rPr lang="ko-KR" altLang="en-US" dirty="0"/>
              <a:t>만을 의미하는 것이 아닌 </a:t>
            </a:r>
            <a:r>
              <a:rPr lang="ko-KR" altLang="en-US" dirty="0" err="1"/>
              <a:t>결측치도</a:t>
            </a:r>
            <a:r>
              <a:rPr lang="ko-KR" altLang="en-US" dirty="0"/>
              <a:t> 의미할 수 있기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단순히 고객이 선택한 상품을 맞추는 것이 아니라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3356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다음과 같이 베이지안 이론을 적용하여 고객이 선택하지 않은 상품 대비 고객이 선택한 상품의 </a:t>
            </a:r>
            <a:r>
              <a:rPr lang="en-US" altLang="ko-KR" dirty="0"/>
              <a:t>Score</a:t>
            </a:r>
            <a:r>
              <a:rPr lang="ko-KR" altLang="en-US" dirty="0"/>
              <a:t>가 높아지는 방향으로 학습할 수 있도록 손실함수를 적용하는 것을 의미합니다</a:t>
            </a:r>
            <a:r>
              <a:rPr lang="en-US" altLang="ko-KR" dirty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9938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06306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919EC7A2-6CC9-493B-8BBA-DACCE61A9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연구 배경 및 목적에 대해 말씀드리겠습니다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앞에 보이는 그래프와 같이 면세점에서 온라인 시장의 규모가 급속도로 증가함과 동시에 기업 입장에서는 고객 취향 및 구매 경험을 바탕으로 고객 경험을 제고할 수 있는 개인화 추천 서비스 도입에 대한 관심이 증대 되었습니다</a:t>
            </a:r>
            <a:r>
              <a:rPr lang="en-US" altLang="ko-KR" dirty="0"/>
              <a:t>. </a:t>
            </a:r>
            <a:endParaRPr lang="ko-KR" altLang="en-US" dirty="0"/>
          </a:p>
          <a:p>
            <a:r>
              <a:rPr lang="ko-KR" altLang="en-US" dirty="0"/>
              <a:t>하지만 일반 쇼핑몰 데이터에 대한 추천 연구는 많이 진행된 것과 달리 면세점 데이터를 활용한 연구는 부재한 상황이었기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이를 위해 면세점 실 데이터를  활용하여 면세점에 최적화된 추천 모델에 대한 연구를 진행하게 되었습니다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294971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그리고 다음과 같이 일반 쇼핑 플랫폼과 달리 면세점이 가지고 있는 </a:t>
            </a:r>
            <a:r>
              <a:rPr lang="en-US" altLang="ko-KR" dirty="0"/>
              <a:t>3</a:t>
            </a:r>
            <a:r>
              <a:rPr lang="ko-KR" altLang="en-US" dirty="0"/>
              <a:t>가지 특성 때문에 </a:t>
            </a:r>
            <a:endParaRPr lang="en-US" altLang="ko-KR" dirty="0"/>
          </a:p>
          <a:p>
            <a:r>
              <a:rPr lang="ko-KR" altLang="en-US" dirty="0"/>
              <a:t>고객기준이 아닌 </a:t>
            </a:r>
            <a:r>
              <a:rPr lang="en-US" altLang="ko-KR" dirty="0"/>
              <a:t>session </a:t>
            </a:r>
            <a:r>
              <a:rPr lang="ko-KR" altLang="en-US" dirty="0"/>
              <a:t>기준의 </a:t>
            </a:r>
            <a:r>
              <a:rPr lang="en-US" altLang="ko-KR" dirty="0"/>
              <a:t>sequential</a:t>
            </a:r>
            <a:r>
              <a:rPr lang="ko-KR" altLang="en-US" dirty="0"/>
              <a:t>한 상품 클릭 정보를 </a:t>
            </a:r>
            <a:r>
              <a:rPr lang="ko-KR" altLang="en-US" dirty="0" err="1"/>
              <a:t>기반으로한</a:t>
            </a:r>
            <a:r>
              <a:rPr lang="ko-KR" altLang="en-US" dirty="0"/>
              <a:t> 추천 모델에 대한 연구를 진행하였습니다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95305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기본적으로 기존 세션 기반의 논문의 모델 구성을 참고하였으나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면세점의 데이터에 최적화 될 수 있도록 전체적인 모델의 구조 및 손실함수에 변화를 주었고 이를 통해 기존 추천 모델 대비 </a:t>
            </a:r>
            <a:r>
              <a:rPr lang="en-US" altLang="ko-KR" dirty="0"/>
              <a:t>MRR / RECALL </a:t>
            </a:r>
            <a:r>
              <a:rPr lang="ko-KR" altLang="en-US" dirty="0"/>
              <a:t>기준 모두 성능 향상을 보임을 확인하였습니다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그럼 어떠한 부분에 구조의 변화를 주었고 손실함수를 개선하였는지 차례대로 말씀드리도록 하겠습니다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7365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919EC7A2-6CC9-493B-8BBA-DACCE61A9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빅데이터 시대 </a:t>
            </a:r>
            <a:r>
              <a:rPr lang="en-US" altLang="ko-KR" dirty="0"/>
              <a:t>? </a:t>
            </a:r>
            <a:r>
              <a:rPr lang="ko-KR" altLang="en-US" dirty="0"/>
              <a:t>빅데이터와 </a:t>
            </a:r>
            <a:r>
              <a:rPr lang="en-US" altLang="ko-KR" dirty="0"/>
              <a:t>AI</a:t>
            </a:r>
            <a:r>
              <a:rPr lang="ko-KR" altLang="en-US" dirty="0"/>
              <a:t>란 무엇인가 왜 관심이 많아졌나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340808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첫번쨰로 출국도래일에 따라 구매가능상품에 구성 변화나 상품단가의 변화가 있음을 확인하여 모델의 </a:t>
            </a:r>
            <a:r>
              <a:rPr lang="en-US" altLang="ko-KR" dirty="0"/>
              <a:t>INPUT </a:t>
            </a:r>
            <a:r>
              <a:rPr lang="ko-KR" altLang="en-US" dirty="0"/>
              <a:t>데이터로 상품의 클릭 정보 외에 추가적으로 출국도래일 데이터를 활용하여 모델 학습을 위한 데이터를 구성하였습니다</a:t>
            </a:r>
            <a:r>
              <a:rPr lang="en-US" altLang="ko-KR" dirty="0"/>
              <a:t>. 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334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고객이 클릭한 상품의 페이지 체류시간은 상품에 대한 고객의 관심도를 반영하므로 </a:t>
            </a:r>
            <a:endParaRPr lang="en-US" altLang="ko-KR" dirty="0"/>
          </a:p>
          <a:p>
            <a:r>
              <a:rPr lang="ko-KR" altLang="en-US" dirty="0"/>
              <a:t>체류시간을 구간화 하여 이를 가중치로 활용 학습 진행 시</a:t>
            </a:r>
            <a:r>
              <a:rPr lang="en-US" altLang="ko-KR" dirty="0"/>
              <a:t>, </a:t>
            </a:r>
            <a:r>
              <a:rPr lang="ko-KR" altLang="en-US" dirty="0"/>
              <a:t>이를 반영할 수 있도록 변화를 주었습니다</a:t>
            </a:r>
            <a:r>
              <a:rPr lang="en-US" altLang="ko-KR" dirty="0"/>
              <a:t>..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5494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기존 추천 모델에서 사용한 손실함수를 그대로 사용할 경우 면세점 데이터 학습을 제대로 하지 못하는 문제점이 있어 손실함수에 변화를 주었습니다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다음 그림을 보면 파란색 그래프는 </a:t>
            </a:r>
            <a:r>
              <a:rPr lang="ko-KR" altLang="en-US" dirty="0" err="1"/>
              <a:t>일반이커머스</a:t>
            </a:r>
            <a:r>
              <a:rPr lang="en-US" altLang="ko-KR" dirty="0"/>
              <a:t>,</a:t>
            </a:r>
            <a:r>
              <a:rPr lang="ko-KR" altLang="en-US" dirty="0"/>
              <a:t> 주황색 그래프는 면세점 그래프입니다</a:t>
            </a:r>
            <a:r>
              <a:rPr lang="en-US" altLang="ko-KR" dirty="0"/>
              <a:t>. </a:t>
            </a:r>
            <a:r>
              <a:rPr lang="ko-KR" altLang="en-US" dirty="0"/>
              <a:t>보시는 바와 같이 </a:t>
            </a:r>
            <a:endParaRPr lang="en-US" altLang="ko-KR" dirty="0"/>
          </a:p>
          <a:p>
            <a:r>
              <a:rPr lang="ko-KR" altLang="en-US" dirty="0"/>
              <a:t>일반 </a:t>
            </a:r>
            <a:r>
              <a:rPr lang="ko-KR" altLang="en-US" dirty="0" err="1"/>
              <a:t>이커머스</a:t>
            </a:r>
            <a:r>
              <a:rPr lang="ko-KR" altLang="en-US" dirty="0"/>
              <a:t> 대비 굉장히 </a:t>
            </a:r>
            <a:r>
              <a:rPr lang="en-US" altLang="ko-KR" dirty="0"/>
              <a:t>0 </a:t>
            </a:r>
            <a:r>
              <a:rPr lang="ko-KR" altLang="en-US" dirty="0"/>
              <a:t>값에 </a:t>
            </a:r>
            <a:r>
              <a:rPr lang="ko-KR" altLang="en-US" dirty="0" err="1"/>
              <a:t>몰려있는</a:t>
            </a:r>
            <a:r>
              <a:rPr lang="ko-KR" altLang="en-US" dirty="0"/>
              <a:t> 모습을 볼 수 있습니다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이는 가격적인 측면에서 일반 </a:t>
            </a:r>
            <a:r>
              <a:rPr lang="ko-KR" altLang="en-US" dirty="0" err="1"/>
              <a:t>이커머스</a:t>
            </a:r>
            <a:r>
              <a:rPr lang="ko-KR" altLang="en-US" dirty="0"/>
              <a:t> 대비 강점을 가지고 있는 면세점의 특성 상 개인만을 위한 소비가 아닌 다른 사람을 위한 소비가 빈번하게 발생하고 있어 동일 고객 유형이더라도 굉장히 다양한 구매 패턴이 발생한다는 특징 때문에 모델 학습 시</a:t>
            </a:r>
            <a:r>
              <a:rPr lang="en-US" altLang="ko-KR" dirty="0"/>
              <a:t>, </a:t>
            </a:r>
            <a:r>
              <a:rPr lang="ko-KR" altLang="en-US" dirty="0"/>
              <a:t>각 상품의 </a:t>
            </a:r>
            <a:r>
              <a:rPr lang="en-US" altLang="ko-KR" dirty="0"/>
              <a:t>SCORE</a:t>
            </a:r>
            <a:r>
              <a:rPr lang="ko-KR" altLang="en-US" dirty="0"/>
              <a:t>가 굉장히 유사한 값으로 산출이 되며 </a:t>
            </a:r>
            <a:endParaRPr lang="en-US" altLang="ko-KR" dirty="0"/>
          </a:p>
          <a:p>
            <a:r>
              <a:rPr lang="ko-KR" altLang="en-US" dirty="0"/>
              <a:t>기존에 모델에서 사용하고 있던 손실함수를 그대로 사용할 경우</a:t>
            </a:r>
            <a:r>
              <a:rPr lang="en-US" altLang="ko-KR" dirty="0"/>
              <a:t>, negative </a:t>
            </a:r>
            <a:r>
              <a:rPr lang="ko-KR" altLang="en-US" dirty="0"/>
              <a:t>상품과 </a:t>
            </a:r>
            <a:r>
              <a:rPr lang="en-US" altLang="ko-KR" dirty="0"/>
              <a:t>positive </a:t>
            </a:r>
            <a:r>
              <a:rPr lang="ko-KR" altLang="en-US" dirty="0"/>
              <a:t>상품의 차이의 </a:t>
            </a:r>
            <a:r>
              <a:rPr lang="en-US" altLang="ko-KR" dirty="0"/>
              <a:t>sigmoid </a:t>
            </a:r>
            <a:r>
              <a:rPr lang="ko-KR" altLang="en-US" dirty="0"/>
              <a:t>값이 매우 작아져 학습을 잘 하지 못한다는 문제가 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34453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따라서 이를 해결하기 위해 </a:t>
                </a:r>
                <a:r>
                  <a:rPr lang="en-US" altLang="ko-KR" dirty="0"/>
                  <a:t>sigmoid </a:t>
                </a:r>
                <a:r>
                  <a:rPr lang="ko-KR" altLang="en-US" dirty="0"/>
                  <a:t>함수 대신</a:t>
                </a:r>
                <a:r>
                  <a:rPr lang="en-US" altLang="ko-KR" dirty="0"/>
                  <a:t>, tanh </a:t>
                </a:r>
                <a:r>
                  <a:rPr lang="ko-KR" altLang="en-US" dirty="0"/>
                  <a:t>함수를 적용한 손실함수를 적용하였습니다</a:t>
                </a:r>
                <a:r>
                  <a:rPr lang="en-US" altLang="ko-KR" dirty="0"/>
                  <a:t>. </a:t>
                </a:r>
              </a:p>
              <a:p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Sigmoid(x)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함수의 경우 출력 값이 </a:t>
                </a:r>
                <a14:m>
                  <m:oMath xmlns:m="http://schemas.openxmlformats.org/officeDocument/2006/math">
                    <m:r>
                      <a:rPr lang="en-US" altLang="ko-KR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0&lt;</m:t>
                    </m:r>
                    <m:func>
                      <m:funcPr>
                        <m:ctrlPr>
                          <a:rPr lang="ko-KR" altLang="ko-KR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sigmoid</m:t>
                        </m:r>
                      </m:fName>
                      <m:e>
                        <m:d>
                          <m:dPr>
                            <m:ctrlPr>
                              <a:rPr lang="ko-KR" altLang="ko-KR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altLang="ko-KR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</m:t>
                    </m:r>
                  </m:oMath>
                </a14:m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인 반면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Tanh(x)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함수의 경우 </a:t>
                </a:r>
                <a14:m>
                  <m:oMath xmlns:m="http://schemas.openxmlformats.org/officeDocument/2006/math">
                    <m:r>
                      <a:rPr lang="en-US" altLang="ko-KR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lang="en-US" altLang="ko-KR" sz="1200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1&lt;</m:t>
                    </m:r>
                    <m:func>
                      <m:funcPr>
                        <m:ctrlPr>
                          <a:rPr lang="ko-KR" altLang="ko-KR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200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ko-KR" altLang="ko-KR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altLang="ko-KR" sz="1200" i="1" kern="120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&lt;1</m:t>
                    </m:r>
                  </m:oMath>
                </a14:m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값으로 출력된다는 특징이 있으며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미분 결과 값이 최대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로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Sigmoid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와 비교하면 최대값이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4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배가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크다는 점을 이용하여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tanh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함수를 적용한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Weighted hyperbolic</a:t>
                </a:r>
                <a:r>
                  <a:rPr lang="en-US" altLang="ko-KR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tangent based </a:t>
                </a:r>
                <a:r>
                  <a:rPr lang="en-US" altLang="ko-KR" sz="1200" kern="1200" baseline="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bpr</a:t>
                </a:r>
                <a:r>
                  <a:rPr lang="en-US" altLang="ko-KR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ko-KR" alt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함수를 만들었고 이를 적용하여 </a:t>
                </a:r>
                <a:endParaRPr lang="en-US" altLang="ko-KR" sz="1200" kern="1200" baseline="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ko-KR" alt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학습된 값의 매우 작은 차이에 집중하여 학습할 수 있게 함으로써 모델의 성능을 향상시켰습니다</a:t>
                </a:r>
                <a:r>
                  <a:rPr lang="en-US" altLang="ko-KR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3" name="슬라이드 노트 개체 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따라서 이를 해결하기 위해 </a:t>
                </a:r>
                <a:r>
                  <a:rPr lang="en-US" altLang="ko-KR" dirty="0"/>
                  <a:t>sigmoid </a:t>
                </a:r>
                <a:r>
                  <a:rPr lang="ko-KR" altLang="en-US" dirty="0"/>
                  <a:t>함수 대신</a:t>
                </a:r>
                <a:r>
                  <a:rPr lang="en-US" altLang="ko-KR" dirty="0"/>
                  <a:t>, tanh </a:t>
                </a:r>
                <a:r>
                  <a:rPr lang="ko-KR" altLang="en-US" dirty="0"/>
                  <a:t>함수를 적용한 손실함수를 적용하였습니다</a:t>
                </a:r>
                <a:r>
                  <a:rPr lang="en-US" altLang="ko-KR" dirty="0"/>
                  <a:t>. </a:t>
                </a:r>
              </a:p>
              <a:p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Sigmoid(x)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함수의 경우 출력 값이 </a:t>
                </a:r>
                <a:r>
                  <a:rPr lang="en-US" altLang="ko-K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0&lt;sigmoid</a:t>
                </a:r>
                <a:r>
                  <a:rPr lang="ko-KR" altLang="ko-K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⁡(</a:t>
                </a:r>
                <a:r>
                  <a:rPr lang="en-US" altLang="ko-K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𝑥)&lt;1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인 반면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Tanh(x)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함수의 경우 </a:t>
                </a:r>
                <a:r>
                  <a:rPr lang="en-US" altLang="ko-K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−1&lt;tanh</a:t>
                </a:r>
                <a:r>
                  <a:rPr lang="ko-KR" altLang="ko-K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⁡(</a:t>
                </a:r>
                <a:r>
                  <a:rPr lang="en-US" altLang="ko-KR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𝑥)&lt;1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값으로 출력된다는 특징이 있으며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미분 결과 값이 최대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로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Sigmoid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와 비교하면 최대값이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4</a:t>
                </a:r>
                <a:r>
                  <a:rPr lang="ko-KR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배가 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크다는 점을 이용하여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tanh</a:t>
                </a:r>
                <a:r>
                  <a:rPr lang="ko-KR" alt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함수를 적용한 </a:t>
                </a:r>
                <a:r>
                  <a:rPr lang="en-US" altLang="ko-KR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Weighted hyperbolic</a:t>
                </a:r>
                <a:r>
                  <a:rPr lang="en-US" altLang="ko-KR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tangent based </a:t>
                </a:r>
                <a:r>
                  <a:rPr lang="en-US" altLang="ko-KR" sz="1200" kern="1200" baseline="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bpr</a:t>
                </a:r>
                <a:r>
                  <a:rPr lang="en-US" altLang="ko-KR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ko-KR" alt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함수를 만들었고 이를 적용하여 </a:t>
                </a:r>
                <a:endParaRPr lang="en-US" altLang="ko-KR" sz="1200" kern="1200" baseline="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ko-KR" altLang="en-US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학습된 값의 매우 작은 차이에 집중하여 학습할 수 있게 함으로써 모델의 성능을 향상시켰습니다</a:t>
                </a:r>
                <a:r>
                  <a:rPr lang="en-US" altLang="ko-KR" sz="1200" kern="1200" baseline="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 </a:t>
                </a:r>
                <a:endParaRPr lang="ko-KR" altLang="en-US" dirty="0"/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4535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또한 각 상품이 고객을 </a:t>
            </a:r>
            <a:r>
              <a:rPr lang="en-US" altLang="ko-KR" dirty="0"/>
              <a:t>Cover</a:t>
            </a:r>
            <a:r>
              <a:rPr lang="ko-KR" altLang="en-US" dirty="0"/>
              <a:t>하는 수준을 구하고 이 값을 활용하여 상품을 </a:t>
            </a:r>
            <a:r>
              <a:rPr lang="en-US" altLang="ko-KR" dirty="0" err="1"/>
              <a:t>samplin</a:t>
            </a:r>
            <a:r>
              <a:rPr lang="ko-KR" altLang="en-US" dirty="0"/>
              <a:t>하여 </a:t>
            </a:r>
            <a:r>
              <a:rPr lang="en-US" altLang="ko-KR" dirty="0"/>
              <a:t>negative </a:t>
            </a:r>
            <a:r>
              <a:rPr lang="ko-KR" altLang="en-US" dirty="0"/>
              <a:t>상품에 추가함으로써 </a:t>
            </a:r>
            <a:endParaRPr lang="en-US" altLang="ko-KR" dirty="0"/>
          </a:p>
          <a:p>
            <a:r>
              <a:rPr lang="ko-KR" altLang="en-US" dirty="0"/>
              <a:t>고객이 선택한 상품이 이러한 상품 대비 높은 </a:t>
            </a:r>
            <a:r>
              <a:rPr lang="en-US" altLang="ko-KR" dirty="0"/>
              <a:t>score</a:t>
            </a:r>
            <a:r>
              <a:rPr lang="ko-KR" altLang="en-US" dirty="0"/>
              <a:t>값을 가질 수 있도록 학습할 수 있도록 구성하였습니다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420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최종 제안하는 모델은 다음과 같습니다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클릭 아이템 및 출국도래일 </a:t>
            </a:r>
            <a:r>
              <a:rPr lang="en-US" altLang="ko-KR" dirty="0"/>
              <a:t>Input </a:t>
            </a:r>
            <a:r>
              <a:rPr lang="ko-KR" altLang="en-US" dirty="0"/>
              <a:t>변수 추가 및 체류시간 가중치 적용 후 </a:t>
            </a:r>
            <a:r>
              <a:rPr lang="en-US" altLang="ko-KR" dirty="0" err="1"/>
              <a:t>gru</a:t>
            </a:r>
            <a:r>
              <a:rPr lang="en-US" altLang="ko-KR" dirty="0"/>
              <a:t> </a:t>
            </a:r>
            <a:r>
              <a:rPr lang="ko-KR" altLang="en-US" dirty="0"/>
              <a:t>모델을 통한 상품 </a:t>
            </a:r>
            <a:r>
              <a:rPr lang="en-US" altLang="ko-KR" dirty="0"/>
              <a:t>score</a:t>
            </a:r>
            <a:r>
              <a:rPr lang="ko-KR" altLang="en-US" dirty="0"/>
              <a:t>를 학습할 수 있도록 하였으며 </a:t>
            </a:r>
            <a:endParaRPr lang="en-US" altLang="ko-KR" dirty="0"/>
          </a:p>
          <a:p>
            <a:r>
              <a:rPr lang="en-US" altLang="ko-KR" dirty="0"/>
              <a:t>Coverage </a:t>
            </a:r>
            <a:r>
              <a:rPr lang="ko-KR" altLang="en-US" dirty="0"/>
              <a:t>기반 샘플링을 적용한 </a:t>
            </a:r>
            <a:r>
              <a:rPr lang="en-US" altLang="ko-KR" dirty="0"/>
              <a:t>negative </a:t>
            </a:r>
            <a:r>
              <a:rPr lang="ko-KR" altLang="en-US" dirty="0"/>
              <a:t>값에 면세점의 데이터를 손실 정도를 잘 학습할 수 있는 </a:t>
            </a:r>
            <a:r>
              <a:rPr lang="en-US" altLang="ko-KR" dirty="0"/>
              <a:t>HTBPR </a:t>
            </a:r>
            <a:r>
              <a:rPr lang="ko-KR" altLang="en-US" dirty="0"/>
              <a:t>함수 적용한 모델로 최종 구성하여 면세점 데이터의 </a:t>
            </a:r>
            <a:r>
              <a:rPr lang="ko-KR" altLang="en-US" dirty="0" err="1"/>
              <a:t>특서을</a:t>
            </a:r>
            <a:r>
              <a:rPr lang="ko-KR" altLang="en-US" dirty="0"/>
              <a:t> 반영할 수 있도록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3948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본 논문을 위한 실험 진행 시</a:t>
            </a:r>
            <a:r>
              <a:rPr lang="en-US" altLang="ko-KR" dirty="0"/>
              <a:t>, </a:t>
            </a:r>
            <a:r>
              <a:rPr lang="ko-KR" altLang="en-US" dirty="0"/>
              <a:t>면세점의 </a:t>
            </a:r>
            <a:r>
              <a:rPr lang="ko-KR" altLang="en-US" dirty="0" err="1"/>
              <a:t>웹로그</a:t>
            </a:r>
            <a:r>
              <a:rPr lang="ko-KR" altLang="en-US" dirty="0"/>
              <a:t> 데이터와 </a:t>
            </a:r>
            <a:r>
              <a:rPr lang="en-US" altLang="ko-KR" dirty="0"/>
              <a:t>ACM </a:t>
            </a:r>
            <a:r>
              <a:rPr lang="ko-KR" altLang="en-US" dirty="0" err="1"/>
              <a:t>챌린지에서</a:t>
            </a:r>
            <a:r>
              <a:rPr lang="ko-KR" altLang="en-US" dirty="0"/>
              <a:t> 제공한 </a:t>
            </a:r>
            <a:r>
              <a:rPr lang="ko-KR" altLang="en-US" dirty="0" err="1"/>
              <a:t>이커머스</a:t>
            </a:r>
            <a:r>
              <a:rPr lang="ko-KR" altLang="en-US" dirty="0"/>
              <a:t> 데이터를 활용하였습니다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데이터는 학습 및 테스트를 위해 세션 별 상품 클릭 </a:t>
            </a:r>
            <a:r>
              <a:rPr lang="en-US" altLang="ko-KR" dirty="0"/>
              <a:t>2</a:t>
            </a:r>
            <a:r>
              <a:rPr lang="ko-KR" altLang="en-US" dirty="0"/>
              <a:t>개 미만은 제외 </a:t>
            </a:r>
            <a:r>
              <a:rPr lang="en-US" altLang="ko-KR" dirty="0"/>
              <a:t>/ TRAIN DATA</a:t>
            </a:r>
            <a:r>
              <a:rPr lang="ko-KR" altLang="en-US" dirty="0"/>
              <a:t> 내 존재하지 않는 상품 클릭 데이터는 제외하였습니다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6448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RECSYS CHALLENGE 2015</a:t>
            </a:r>
            <a:r>
              <a:rPr lang="ko-KR" altLang="en-US" dirty="0"/>
              <a:t>도 동일하게 처리하였습니다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518803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모델 성능 평가지표는 상위 순위 노출까지 고려하기 위해 </a:t>
            </a:r>
            <a:r>
              <a:rPr lang="en-US" altLang="ko-KR" dirty="0"/>
              <a:t>RECALL </a:t>
            </a:r>
            <a:r>
              <a:rPr lang="ko-KR" altLang="en-US" dirty="0"/>
              <a:t>및 </a:t>
            </a:r>
            <a:r>
              <a:rPr lang="en-US" altLang="ko-KR" dirty="0"/>
              <a:t>MRR</a:t>
            </a:r>
            <a:r>
              <a:rPr lang="ko-KR" altLang="en-US" dirty="0"/>
              <a:t>을 모두 고려하였습니다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25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BASELINE</a:t>
            </a:r>
            <a:r>
              <a:rPr lang="ko-KR" altLang="en-US" dirty="0"/>
              <a:t>으로는 </a:t>
            </a:r>
            <a:r>
              <a:rPr lang="en-US" altLang="ko-KR" dirty="0"/>
              <a:t>ITEMKNN </a:t>
            </a:r>
            <a:r>
              <a:rPr lang="ko-KR" altLang="en-US" dirty="0"/>
              <a:t>및 </a:t>
            </a:r>
            <a:r>
              <a:rPr lang="en-US" altLang="ko-KR" dirty="0" err="1"/>
              <a:t>Matirx</a:t>
            </a:r>
            <a:r>
              <a:rPr lang="en-US" altLang="ko-KR" dirty="0"/>
              <a:t> Factorization </a:t>
            </a:r>
            <a:r>
              <a:rPr lang="ko-KR" altLang="en-US" dirty="0"/>
              <a:t>를 진행하였고 </a:t>
            </a:r>
            <a:r>
              <a:rPr lang="en-US" altLang="ko-KR" dirty="0"/>
              <a:t>GRU</a:t>
            </a:r>
            <a:r>
              <a:rPr lang="ko-KR" altLang="en-US" dirty="0"/>
              <a:t>모델 적용 시</a:t>
            </a:r>
            <a:r>
              <a:rPr lang="en-US" altLang="ko-KR" dirty="0"/>
              <a:t>, </a:t>
            </a:r>
            <a:r>
              <a:rPr lang="ko-KR" altLang="en-US" dirty="0"/>
              <a:t>다른 추천 논문에서 활용한 다양한 </a:t>
            </a:r>
            <a:r>
              <a:rPr lang="en-US" altLang="ko-KR" dirty="0"/>
              <a:t>LOSS </a:t>
            </a:r>
            <a:r>
              <a:rPr lang="ko-KR" altLang="en-US" dirty="0"/>
              <a:t>함수를 적용하였습니다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적용 결과 베이지안 이론을 적용한 개인화 함수 중 </a:t>
            </a:r>
            <a:r>
              <a:rPr lang="en-US" altLang="ko-KR" dirty="0"/>
              <a:t>TOP1-MAX</a:t>
            </a:r>
            <a:r>
              <a:rPr lang="ko-KR" altLang="en-US" dirty="0"/>
              <a:t>가 가장 높게 나왔으며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카테고리 인풋 변수를 추가할 경우</a:t>
            </a:r>
            <a:r>
              <a:rPr lang="en-US" altLang="ko-KR" dirty="0"/>
              <a:t>, </a:t>
            </a:r>
            <a:r>
              <a:rPr lang="ko-KR" altLang="en-US" dirty="0"/>
              <a:t>학습 성능이 현저하게 낮아지는 모습을 보여 면세점 구매 패턴과 연관성이 높은 </a:t>
            </a:r>
            <a:r>
              <a:rPr lang="ko-KR" altLang="en-US" dirty="0" err="1"/>
              <a:t>뱐수확인이</a:t>
            </a:r>
            <a:r>
              <a:rPr lang="ko-KR" altLang="en-US" dirty="0"/>
              <a:t> 필요함을 확인하였습니다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44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빅데이터를 분석하기 위한 </a:t>
            </a:r>
            <a:r>
              <a:rPr lang="en-US" altLang="ko-KR" dirty="0"/>
              <a:t>TOOL</a:t>
            </a:r>
            <a:r>
              <a:rPr lang="ko-KR" altLang="en-US" dirty="0"/>
              <a:t>은</a:t>
            </a:r>
            <a:r>
              <a:rPr lang="en-US" altLang="ko-KR" dirty="0"/>
              <a:t>? </a:t>
            </a:r>
          </a:p>
          <a:p>
            <a:r>
              <a:rPr lang="ko-KR" altLang="en-US" dirty="0" err="1"/>
              <a:t>오픈소스라는건</a:t>
            </a:r>
            <a:r>
              <a:rPr lang="ko-KR" altLang="en-US" dirty="0"/>
              <a:t> 뭔가</a:t>
            </a:r>
            <a:r>
              <a:rPr lang="en-US" altLang="ko-KR" dirty="0"/>
              <a:t>? ; PYTHON / R </a:t>
            </a:r>
            <a:r>
              <a:rPr lang="ko-KR" altLang="en-US" dirty="0"/>
              <a:t>등등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86181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다음으로는 면세점 데이터와 </a:t>
            </a:r>
            <a:r>
              <a:rPr lang="en-US" altLang="ko-KR" dirty="0"/>
              <a:t>RECYC 2015 </a:t>
            </a:r>
            <a:r>
              <a:rPr lang="ko-KR" altLang="en-US" dirty="0"/>
              <a:t>데이터에 기존 논문에서 사용한 </a:t>
            </a:r>
            <a:r>
              <a:rPr lang="en-US" altLang="ko-KR" dirty="0"/>
              <a:t>LOSS </a:t>
            </a:r>
            <a:r>
              <a:rPr lang="ko-KR" altLang="en-US" dirty="0"/>
              <a:t>함수 및 이번 연구를 통해 만든 새로운 </a:t>
            </a:r>
            <a:r>
              <a:rPr lang="en-US" altLang="ko-KR" dirty="0"/>
              <a:t>LOSS </a:t>
            </a:r>
            <a:r>
              <a:rPr lang="ko-KR" altLang="en-US" dirty="0"/>
              <a:t>함수를 적용하고 비교한 결과입니다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RECSYS 2015 </a:t>
            </a:r>
            <a:r>
              <a:rPr lang="ko-KR" altLang="en-US" dirty="0"/>
              <a:t>즉 일반 </a:t>
            </a:r>
            <a:r>
              <a:rPr lang="ko-KR" altLang="en-US" dirty="0" err="1"/>
              <a:t>이커머스</a:t>
            </a:r>
            <a:r>
              <a:rPr lang="ko-KR" altLang="en-US" dirty="0"/>
              <a:t> 데이터는 </a:t>
            </a:r>
            <a:r>
              <a:rPr lang="en-US" altLang="ko-KR" dirty="0"/>
              <a:t>TOP1-MAX</a:t>
            </a:r>
            <a:r>
              <a:rPr lang="ko-KR" altLang="en-US" dirty="0"/>
              <a:t>에서 가장 높은 성능을 보인 반면 면세점 데이터는 다양한 구매 패턴으로 인해 유사한 상품 </a:t>
            </a:r>
            <a:r>
              <a:rPr lang="en-US" altLang="ko-KR" dirty="0"/>
              <a:t>SCORE</a:t>
            </a:r>
            <a:r>
              <a:rPr lang="ko-KR" altLang="en-US" dirty="0"/>
              <a:t>가 학습되기 </a:t>
            </a:r>
            <a:r>
              <a:rPr lang="ko-KR" altLang="en-US" dirty="0" err="1"/>
              <a:t>떄문에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이러한 유사한 차이에 집중해서 잘 학습할 수 있는 새로 만든 </a:t>
            </a:r>
            <a:r>
              <a:rPr lang="en-US" altLang="ko-KR" dirty="0"/>
              <a:t>LOSS </a:t>
            </a:r>
            <a:r>
              <a:rPr lang="ko-KR" altLang="en-US" dirty="0"/>
              <a:t>함수인 </a:t>
            </a:r>
            <a:r>
              <a:rPr lang="en-US" altLang="ko-KR" dirty="0"/>
              <a:t>W-HTBPR</a:t>
            </a:r>
            <a:r>
              <a:rPr lang="ko-KR" altLang="en-US" dirty="0"/>
              <a:t>에서 가장 높은 성능을 보임을 확인할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16704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따라서 앞서 진행한 실험을 바탕으로 면세점 데이터에 다양한 </a:t>
            </a:r>
            <a:r>
              <a:rPr lang="en-US" altLang="ko-KR" dirty="0"/>
              <a:t>INPUT </a:t>
            </a:r>
            <a:r>
              <a:rPr lang="ko-KR" altLang="en-US" dirty="0"/>
              <a:t>변수 추가 및 </a:t>
            </a:r>
            <a:r>
              <a:rPr lang="en-US" altLang="ko-KR" dirty="0"/>
              <a:t>LOSS </a:t>
            </a:r>
            <a:r>
              <a:rPr lang="ko-KR" altLang="en-US" dirty="0"/>
              <a:t>함수 변화 </a:t>
            </a:r>
            <a:r>
              <a:rPr lang="en-US" altLang="ko-KR" dirty="0"/>
              <a:t>COVERAGE  </a:t>
            </a:r>
            <a:r>
              <a:rPr lang="ko-KR" altLang="en-US" dirty="0"/>
              <a:t>기반 </a:t>
            </a:r>
            <a:r>
              <a:rPr lang="en-US" altLang="ko-KR" dirty="0"/>
              <a:t>NEGATIVE SAPLIME</a:t>
            </a:r>
            <a:r>
              <a:rPr lang="ko-KR" altLang="en-US" dirty="0"/>
              <a:t> 추가를 진행하였고</a:t>
            </a:r>
            <a:endParaRPr lang="en-US" altLang="ko-KR" dirty="0"/>
          </a:p>
          <a:p>
            <a:r>
              <a:rPr lang="ko-KR" altLang="en-US" dirty="0"/>
              <a:t>출국도래일</a:t>
            </a:r>
            <a:r>
              <a:rPr lang="en-US" altLang="ko-KR" dirty="0"/>
              <a:t>, </a:t>
            </a:r>
            <a:r>
              <a:rPr lang="ko-KR" altLang="en-US" dirty="0"/>
              <a:t>체류시간 가중치 적용</a:t>
            </a:r>
            <a:r>
              <a:rPr lang="en-US" altLang="ko-KR" dirty="0"/>
              <a:t>, W-HTBPR, NEGATIVE SAMPE </a:t>
            </a:r>
            <a:r>
              <a:rPr lang="ko-KR" altLang="en-US" dirty="0"/>
              <a:t>추가에서 가장 높은 성능 향상을 보임을 확인하였습니다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77794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가장 높은 성능을 보였던 모델 구조 및 손실함수에 </a:t>
            </a:r>
            <a:r>
              <a:rPr lang="en-US" altLang="ko-KR" dirty="0"/>
              <a:t>SAMPLEING </a:t>
            </a:r>
            <a:r>
              <a:rPr lang="ko-KR" altLang="en-US" dirty="0"/>
              <a:t>숫자에 변동을 주면서 실험을 진행하였고 </a:t>
            </a:r>
            <a:endParaRPr lang="en-US" altLang="ko-KR" dirty="0"/>
          </a:p>
          <a:p>
            <a:r>
              <a:rPr lang="en-US" altLang="ko-KR" dirty="0"/>
              <a:t>2014</a:t>
            </a:r>
            <a:r>
              <a:rPr lang="ko-KR" altLang="en-US" dirty="0"/>
              <a:t>에서 더 이상 높아지지 않음을 확인하였습니다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209903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실제 모델 적용 시</a:t>
            </a:r>
            <a:r>
              <a:rPr lang="en-US" altLang="ko-KR" dirty="0"/>
              <a:t>, </a:t>
            </a:r>
            <a:r>
              <a:rPr lang="ko-KR" altLang="en-US" dirty="0"/>
              <a:t>산출 값을 확인하면 </a:t>
            </a:r>
            <a:r>
              <a:rPr lang="ko-KR" altLang="en-US" dirty="0" err="1"/>
              <a:t>남녀공용</a:t>
            </a:r>
            <a:r>
              <a:rPr lang="ko-KR" altLang="en-US" dirty="0"/>
              <a:t> 모자 상품에서 마스크 팩 등 다양한 카테고리 변화도 예측함을 확인할 수 있었습니다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A31D8-5B10-44C5-BCCC-BFC5FC3C51BC}" type="slidenum">
              <a:rPr lang="ko-KR" altLang="en-US" smtClean="0"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28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각 정의 추가하기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154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그렇다면 이러한 빅데이터를 분석하기 위한 방법은 </a:t>
            </a:r>
            <a:r>
              <a:rPr lang="en-US" altLang="ko-KR" dirty="0"/>
              <a:t>? 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5305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Supervised learning </a:t>
            </a:r>
          </a:p>
        </p:txBody>
      </p:sp>
    </p:spTree>
    <p:extLst>
      <p:ext uri="{BB962C8B-B14F-4D97-AF65-F5344CB8AC3E}">
        <p14:creationId xmlns:p14="http://schemas.microsoft.com/office/powerpoint/2010/main" val="1159560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노트 개체 틀 1">
            <a:extLst>
              <a:ext uri="{FF2B5EF4-FFF2-40B4-BE49-F238E27FC236}">
                <a16:creationId xmlns:a16="http://schemas.microsoft.com/office/drawing/2014/main" id="{EC017846-3C47-44CA-9235-7865629E0F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Supervised learning </a:t>
            </a:r>
          </a:p>
        </p:txBody>
      </p:sp>
    </p:spTree>
    <p:extLst>
      <p:ext uri="{BB962C8B-B14F-4D97-AF65-F5344CB8AC3E}">
        <p14:creationId xmlns:p14="http://schemas.microsoft.com/office/powerpoint/2010/main" val="389251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462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7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4763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1"/>
          <p:cNvSpPr/>
          <p:nvPr userDrawn="1"/>
        </p:nvSpPr>
        <p:spPr>
          <a:xfrm>
            <a:off x="310156" y="914966"/>
            <a:ext cx="8625985" cy="0"/>
          </a:xfrm>
          <a:custGeom>
            <a:avLst/>
            <a:gdLst/>
            <a:ahLst/>
            <a:cxnLst/>
            <a:rect l="l" t="t" r="r" b="b"/>
            <a:pathLst>
              <a:path w="10087610">
                <a:moveTo>
                  <a:pt x="0" y="0"/>
                </a:moveTo>
                <a:lnTo>
                  <a:pt x="10087483" y="0"/>
                </a:lnTo>
              </a:path>
            </a:pathLst>
          </a:custGeom>
          <a:ln w="63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0" tIns="0" rIns="0" bIns="0" rtlCol="0"/>
          <a:lstStyle/>
          <a:p>
            <a:endParaRPr sz="1676"/>
          </a:p>
        </p:txBody>
      </p:sp>
    </p:spTree>
    <p:extLst>
      <p:ext uri="{BB962C8B-B14F-4D97-AF65-F5344CB8AC3E}">
        <p14:creationId xmlns:p14="http://schemas.microsoft.com/office/powerpoint/2010/main" val="17483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59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076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98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466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698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19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268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44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2F879-CDBF-436B-B2A0-17F91F6C1C93}" type="datetimeFigureOut">
              <a:rPr lang="ko-KR" altLang="en-US" smtClean="0"/>
              <a:t>2020-10-29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F76FF-7BEC-48DB-9FFD-45D0CBF054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414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xenonstack.com/blog/data-science/log-analytics-with-deep-learning-and-machine-learnin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34.png"/><Relationship Id="rId5" Type="http://schemas.openxmlformats.org/officeDocument/2006/relationships/image" Target="../media/image251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5" Type="http://schemas.openxmlformats.org/officeDocument/2006/relationships/image" Target="../media/image310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130.png"/><Relationship Id="rId9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2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43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0.png"/><Relationship Id="rId9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3" Type="http://schemas.openxmlformats.org/officeDocument/2006/relationships/image" Target="../media/image45.png"/><Relationship Id="rId7" Type="http://schemas.openxmlformats.org/officeDocument/2006/relationships/image" Target="../media/image3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Relationship Id="rId9" Type="http://schemas.openxmlformats.org/officeDocument/2006/relationships/image" Target="../media/image350.png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2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0.png"/><Relationship Id="rId5" Type="http://schemas.openxmlformats.org/officeDocument/2006/relationships/image" Target="../media/image3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0.png"/><Relationship Id="rId5" Type="http://schemas.openxmlformats.org/officeDocument/2006/relationships/image" Target="../media/image40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220B849-5012-4A97-98BA-A9BB21BA2E10}"/>
              </a:ext>
            </a:extLst>
          </p:cNvPr>
          <p:cNvSpPr/>
          <p:nvPr/>
        </p:nvSpPr>
        <p:spPr>
          <a:xfrm>
            <a:off x="0" y="2179842"/>
            <a:ext cx="9144000" cy="2248764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1">
            <a:extLst>
              <a:ext uri="{FF2B5EF4-FFF2-40B4-BE49-F238E27FC236}">
                <a16:creationId xmlns:a16="http://schemas.microsoft.com/office/drawing/2014/main" id="{EA153CA9-5F1C-4A3D-8679-DF6447E1A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1937" y="2645069"/>
            <a:ext cx="7362254" cy="131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457200" lvl="1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b="1" dirty="0" err="1"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머신러닝</a:t>
            </a:r>
            <a:r>
              <a:rPr lang="ko-KR" altLang="en-US" b="1" dirty="0"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기초 </a:t>
            </a:r>
            <a:r>
              <a:rPr lang="en-US" altLang="ko-KR" b="1" dirty="0"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(</a:t>
            </a:r>
            <a:r>
              <a:rPr lang="ko-KR" altLang="en-US" b="1" dirty="0"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파이썬</a:t>
            </a:r>
            <a:r>
              <a:rPr lang="en-US" altLang="ko-KR" b="1" dirty="0"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)</a:t>
            </a:r>
          </a:p>
          <a:p>
            <a:pPr marL="457200" lvl="1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ko-KR" altLang="en-US" b="1" dirty="0"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추천 알고리즘 적용 사례 소개</a:t>
            </a:r>
            <a:endParaRPr lang="en-US" altLang="ko-KR" b="1" dirty="0">
              <a:solidFill>
                <a:schemeClr val="bg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81091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35"/>
    </mc:Choice>
    <mc:Fallback xmlns="">
      <p:transition spd="slow" advTm="963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1.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분석이란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?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Machine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Learning </a:t>
              </a:r>
            </a:p>
          </p:txBody>
        </p:sp>
      </p:grpSp>
      <p:sp>
        <p:nvSpPr>
          <p:cNvPr id="4" name="Arrow: Pentagon 136">
            <a:extLst>
              <a:ext uri="{FF2B5EF4-FFF2-40B4-BE49-F238E27FC236}">
                <a16:creationId xmlns:a16="http://schemas.microsoft.com/office/drawing/2014/main" id="{06258F24-F42A-467E-8689-A229109ECCDC}"/>
              </a:ext>
            </a:extLst>
          </p:cNvPr>
          <p:cNvSpPr/>
          <p:nvPr/>
        </p:nvSpPr>
        <p:spPr>
          <a:xfrm>
            <a:off x="427729" y="1646078"/>
            <a:ext cx="2454545" cy="647029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lIns="0" rIns="0"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supervised learning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EF1A25-853F-4BDC-B967-C6C19C56562C}"/>
              </a:ext>
            </a:extLst>
          </p:cNvPr>
          <p:cNvSpPr/>
          <p:nvPr/>
        </p:nvSpPr>
        <p:spPr>
          <a:xfrm>
            <a:off x="427728" y="2293107"/>
            <a:ext cx="8288543" cy="3639063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3A63913-C76A-4A84-9AB2-5A98DD086A70}"/>
              </a:ext>
            </a:extLst>
          </p:cNvPr>
          <p:cNvSpPr/>
          <p:nvPr/>
        </p:nvSpPr>
        <p:spPr>
          <a:xfrm>
            <a:off x="2882274" y="1646078"/>
            <a:ext cx="5833997" cy="64702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정답지가 주어진 데이터를 기반으로 정답지와 예측치의 차이를 통해 학습하는 방법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84B406-8FD7-4C4C-BF82-A6752CC4D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8" b="7404"/>
          <a:stretch/>
        </p:blipFill>
        <p:spPr>
          <a:xfrm>
            <a:off x="629628" y="2835246"/>
            <a:ext cx="3687486" cy="246265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2F3C64-AC82-4004-9EC5-3643D78D3011}"/>
              </a:ext>
            </a:extLst>
          </p:cNvPr>
          <p:cNvSpPr/>
          <p:nvPr/>
        </p:nvSpPr>
        <p:spPr>
          <a:xfrm>
            <a:off x="4519014" y="2631672"/>
            <a:ext cx="3816604" cy="140882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주어진 데이터의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Feature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&amp;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Label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값을 학습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&gt;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생성된 모델을 통해 새로운 데이터 값이 주어질 때  값을 예측하는 분석 방법 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48" name="Rectangle 69">
            <a:extLst>
              <a:ext uri="{FF2B5EF4-FFF2-40B4-BE49-F238E27FC236}">
                <a16:creationId xmlns:a16="http://schemas.microsoft.com/office/drawing/2014/main" id="{77268FBD-B01F-49DD-93EA-D970CA050D76}"/>
              </a:ext>
            </a:extLst>
          </p:cNvPr>
          <p:cNvSpPr/>
          <p:nvPr/>
        </p:nvSpPr>
        <p:spPr>
          <a:xfrm>
            <a:off x="4446232" y="2434539"/>
            <a:ext cx="3987554" cy="3256047"/>
          </a:xfrm>
          <a:prstGeom prst="rect">
            <a:avLst/>
          </a:prstGeom>
          <a:noFill/>
          <a:ln w="9525">
            <a:solidFill>
              <a:schemeClr val="bg1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1C40DE63-7715-4777-8E53-883BB4C62EF8}"/>
              </a:ext>
            </a:extLst>
          </p:cNvPr>
          <p:cNvSpPr/>
          <p:nvPr/>
        </p:nvSpPr>
        <p:spPr>
          <a:xfrm>
            <a:off x="4463482" y="2448984"/>
            <a:ext cx="4006382" cy="264844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Classification (</a:t>
            </a: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</a:t>
            </a:r>
            <a:r>
              <a:rPr lang="en-US" altLang="ko-KR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DD26B11-1489-4AFB-865F-B0BC3F027BA5}"/>
              </a:ext>
            </a:extLst>
          </p:cNvPr>
          <p:cNvSpPr/>
          <p:nvPr/>
        </p:nvSpPr>
        <p:spPr>
          <a:xfrm>
            <a:off x="4466100" y="4040493"/>
            <a:ext cx="4006382" cy="264844"/>
          </a:xfrm>
          <a:prstGeom prst="roundRect">
            <a:avLst/>
          </a:prstGeom>
          <a:solidFill>
            <a:schemeClr val="tx1"/>
          </a:solidFill>
          <a:ln w="9525"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Regression</a:t>
            </a: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</a:t>
            </a:r>
            <a:r>
              <a:rPr lang="en-US" altLang="ko-KR" sz="14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43E91E13-C789-4944-AD09-77B0BE558B78}"/>
              </a:ext>
            </a:extLst>
          </p:cNvPr>
          <p:cNvCxnSpPr/>
          <p:nvPr/>
        </p:nvCxnSpPr>
        <p:spPr>
          <a:xfrm flipV="1">
            <a:off x="926592" y="3393464"/>
            <a:ext cx="2499360" cy="1337032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FD5BF5C-8B1C-491B-8734-55BDF4F2F9DD}"/>
              </a:ext>
            </a:extLst>
          </p:cNvPr>
          <p:cNvCxnSpPr/>
          <p:nvPr/>
        </p:nvCxnSpPr>
        <p:spPr>
          <a:xfrm flipH="1" flipV="1">
            <a:off x="2743200" y="2999232"/>
            <a:ext cx="341376" cy="524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D92B7096-17B1-4415-96DC-58FEE4718F00}"/>
              </a:ext>
            </a:extLst>
          </p:cNvPr>
          <p:cNvCxnSpPr/>
          <p:nvPr/>
        </p:nvCxnSpPr>
        <p:spPr>
          <a:xfrm>
            <a:off x="3182112" y="3584448"/>
            <a:ext cx="353568" cy="585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567F0A5-3C4A-4043-B354-5FEA9113D961}"/>
              </a:ext>
            </a:extLst>
          </p:cNvPr>
          <p:cNvSpPr/>
          <p:nvPr/>
        </p:nvSpPr>
        <p:spPr>
          <a:xfrm>
            <a:off x="4558371" y="4293551"/>
            <a:ext cx="3816604" cy="140882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주어진 데이터의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Feature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&amp;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ko-KR" altLang="en-US" sz="13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결정값을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학습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b="1" u="sng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</a:t>
            </a:r>
            <a:r>
              <a:rPr lang="ko-KR" altLang="en-US" sz="1300" b="1" u="sng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경사하강법</a:t>
            </a:r>
            <a:r>
              <a:rPr lang="en-US" altLang="ko-KR" sz="1300" b="1" u="sng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”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을 통해 최적의 회귀 계수를 찾는 방법 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598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1.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분석이란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?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Machine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Learning </a:t>
              </a:r>
            </a:p>
          </p:txBody>
        </p:sp>
      </p:grpSp>
      <p:sp>
        <p:nvSpPr>
          <p:cNvPr id="4" name="Arrow: Pentagon 136">
            <a:extLst>
              <a:ext uri="{FF2B5EF4-FFF2-40B4-BE49-F238E27FC236}">
                <a16:creationId xmlns:a16="http://schemas.microsoft.com/office/drawing/2014/main" id="{06258F24-F42A-467E-8689-A229109ECCDC}"/>
              </a:ext>
            </a:extLst>
          </p:cNvPr>
          <p:cNvSpPr/>
          <p:nvPr/>
        </p:nvSpPr>
        <p:spPr>
          <a:xfrm>
            <a:off x="427729" y="1646078"/>
            <a:ext cx="2454545" cy="647029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lIns="0" rIns="0"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Reinforcement learning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EF1A25-853F-4BDC-B967-C6C19C56562C}"/>
              </a:ext>
            </a:extLst>
          </p:cNvPr>
          <p:cNvSpPr/>
          <p:nvPr/>
        </p:nvSpPr>
        <p:spPr>
          <a:xfrm>
            <a:off x="427728" y="2293107"/>
            <a:ext cx="8288543" cy="4143204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B616308-32FC-4B6E-B421-FC8D6526EE79}"/>
              </a:ext>
            </a:extLst>
          </p:cNvPr>
          <p:cNvSpPr/>
          <p:nvPr/>
        </p:nvSpPr>
        <p:spPr>
          <a:xfrm>
            <a:off x="2882274" y="1673152"/>
            <a:ext cx="5833997" cy="6199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보상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(Reward)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와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Agent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가 선택한 행동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(Action)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에 대한 환경을 반응을 통해 학습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D94E81-026F-47B2-B3A0-990CC3E75202}"/>
              </a:ext>
            </a:extLst>
          </p:cNvPr>
          <p:cNvSpPr/>
          <p:nvPr/>
        </p:nvSpPr>
        <p:spPr>
          <a:xfrm>
            <a:off x="5230994" y="2788044"/>
            <a:ext cx="2048904" cy="595823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Agent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C48AFB2-30AD-4C96-8D65-7E82226EE45B}"/>
              </a:ext>
            </a:extLst>
          </p:cNvPr>
          <p:cNvSpPr/>
          <p:nvPr/>
        </p:nvSpPr>
        <p:spPr>
          <a:xfrm>
            <a:off x="5230994" y="3881415"/>
            <a:ext cx="2048904" cy="595823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환경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E71975AB-33D0-4E7F-BC4F-6CF318BD2A9D}"/>
              </a:ext>
            </a:extLst>
          </p:cNvPr>
          <p:cNvCxnSpPr>
            <a:stCxn id="11" idx="1"/>
            <a:endCxn id="3" idx="1"/>
          </p:cNvCxnSpPr>
          <p:nvPr/>
        </p:nvCxnSpPr>
        <p:spPr>
          <a:xfrm rot="10800000">
            <a:off x="5230994" y="3085957"/>
            <a:ext cx="12700" cy="1093371"/>
          </a:xfrm>
          <a:prstGeom prst="bentConnector3">
            <a:avLst>
              <a:gd name="adj1" fmla="val 3897087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32013D75-389D-4467-91B3-E356DC522DE9}"/>
              </a:ext>
            </a:extLst>
          </p:cNvPr>
          <p:cNvCxnSpPr>
            <a:endCxn id="11" idx="3"/>
          </p:cNvCxnSpPr>
          <p:nvPr/>
        </p:nvCxnSpPr>
        <p:spPr>
          <a:xfrm rot="16200000" flipH="1">
            <a:off x="6730037" y="3629466"/>
            <a:ext cx="1093372" cy="6349"/>
          </a:xfrm>
          <a:prstGeom prst="bentConnector4">
            <a:avLst>
              <a:gd name="adj1" fmla="val -162"/>
              <a:gd name="adj2" fmla="val 70564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C63629-9A0C-4696-B7FA-21E7EC91746C}"/>
              </a:ext>
            </a:extLst>
          </p:cNvPr>
          <p:cNvSpPr/>
          <p:nvPr/>
        </p:nvSpPr>
        <p:spPr>
          <a:xfrm>
            <a:off x="7738018" y="3309125"/>
            <a:ext cx="809489" cy="64702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Action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2123D15-6D87-41A0-BC23-7DCCB3C133E8}"/>
              </a:ext>
            </a:extLst>
          </p:cNvPr>
          <p:cNvSpPr/>
          <p:nvPr/>
        </p:nvSpPr>
        <p:spPr>
          <a:xfrm>
            <a:off x="3963385" y="3234386"/>
            <a:ext cx="809489" cy="64702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Reward</a:t>
            </a:r>
          </a:p>
          <a:p>
            <a:pPr algn="ctr">
              <a:lnSpc>
                <a:spcPct val="150000"/>
              </a:lnSpc>
            </a:pP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Next 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상태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9A13338-DCEB-4F30-84FA-64E2721CFAD7}"/>
              </a:ext>
            </a:extLst>
          </p:cNvPr>
          <p:cNvSpPr/>
          <p:nvPr/>
        </p:nvSpPr>
        <p:spPr>
          <a:xfrm>
            <a:off x="5230993" y="5345550"/>
            <a:ext cx="2048904" cy="595823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Deep Learning</a:t>
            </a:r>
          </a:p>
        </p:txBody>
      </p:sp>
      <p:sp>
        <p:nvSpPr>
          <p:cNvPr id="19" name="Oval 15">
            <a:extLst>
              <a:ext uri="{FF2B5EF4-FFF2-40B4-BE49-F238E27FC236}">
                <a16:creationId xmlns:a16="http://schemas.microsoft.com/office/drawing/2014/main" id="{42B9E9A9-C708-4ABA-B239-5D29ACC20B01}"/>
              </a:ext>
            </a:extLst>
          </p:cNvPr>
          <p:cNvSpPr/>
          <p:nvPr/>
        </p:nvSpPr>
        <p:spPr>
          <a:xfrm>
            <a:off x="6111445" y="4739331"/>
            <a:ext cx="288000" cy="28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0AD5755-376D-49D3-AC81-DD836F3F7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61" y="2703906"/>
            <a:ext cx="3029844" cy="308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2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1.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분석이란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?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 err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딥러닝이란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? </a:t>
              </a:r>
            </a:p>
          </p:txBody>
        </p:sp>
      </p:grpSp>
      <p:pic>
        <p:nvPicPr>
          <p:cNvPr id="8" name="Picture 6">
            <a:extLst>
              <a:ext uri="{FF2B5EF4-FFF2-40B4-BE49-F238E27FC236}">
                <a16:creationId xmlns:a16="http://schemas.microsoft.com/office/drawing/2014/main" id="{9E806524-EA9A-46C1-80D6-60A845D7F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606835"/>
            <a:ext cx="4395787" cy="236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E5213D-0DAC-44E0-8648-0066691C7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379" y="2004524"/>
            <a:ext cx="3907700" cy="23915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5649647-62E2-49FD-BE02-781ADD318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92" y="3990402"/>
            <a:ext cx="3842430" cy="232182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B3A0FC1-B0A2-4B47-9ABC-86AF7C671C0C}"/>
              </a:ext>
            </a:extLst>
          </p:cNvPr>
          <p:cNvSpPr/>
          <p:nvPr/>
        </p:nvSpPr>
        <p:spPr>
          <a:xfrm>
            <a:off x="4572000" y="4654165"/>
            <a:ext cx="4119108" cy="64702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현재 내가 </a:t>
            </a:r>
            <a:r>
              <a:rPr lang="ko-KR" altLang="en-US" sz="1300" i="1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틀린정도를</a:t>
            </a:r>
            <a:r>
              <a:rPr lang="ko-KR" altLang="en-US" sz="13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en-US" altLang="ko-KR" sz="13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'</a:t>
            </a:r>
            <a:r>
              <a:rPr lang="ko-KR" altLang="en-US" sz="13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미분</a:t>
            </a:r>
            <a:r>
              <a:rPr lang="en-US" altLang="ko-KR" sz="13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(</a:t>
            </a:r>
            <a:r>
              <a:rPr lang="ko-KR" altLang="en-US" sz="13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기울기</a:t>
            </a:r>
            <a:r>
              <a:rPr lang="en-US" altLang="ko-KR" sz="13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)'</a:t>
            </a:r>
            <a:r>
              <a:rPr lang="ko-KR" altLang="en-US" sz="13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한 후 곱하고</a:t>
            </a:r>
            <a:r>
              <a:rPr lang="en-US" altLang="ko-KR" sz="13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300" i="1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더하고를</a:t>
            </a:r>
            <a:r>
              <a:rPr lang="ko-KR" altLang="en-US" sz="13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역방향으로 반복하며 업데이트</a:t>
            </a:r>
            <a:endParaRPr lang="en-US" altLang="ko-KR" sz="13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447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9"/>
    </mc:Choice>
    <mc:Fallback xmlns="">
      <p:transition spd="slow" advTm="25859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1.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분석이란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?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 err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딥러닝이란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? 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E204ABC-78B0-4974-A540-DA55DCAD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28" y="1623003"/>
            <a:ext cx="7665544" cy="405875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EE5DB97-14C9-4257-9A7E-EF25DB63ED72}"/>
              </a:ext>
            </a:extLst>
          </p:cNvPr>
          <p:cNvSpPr txBox="1"/>
          <p:nvPr/>
        </p:nvSpPr>
        <p:spPr>
          <a:xfrm>
            <a:off x="834390" y="60440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E3E3E"/>
                </a:solidFill>
                <a:effectLst/>
                <a:latin typeface="Open Sans"/>
              </a:rPr>
              <a:t>Source: </a:t>
            </a:r>
            <a:r>
              <a:rPr lang="en-US" altLang="ko-KR" b="0" i="0" u="sng" dirty="0" err="1">
                <a:solidFill>
                  <a:srgbClr val="1955A5"/>
                </a:solidFill>
                <a:effectLst/>
                <a:latin typeface="Open Sans"/>
                <a:hlinkClick r:id="rId4"/>
              </a:rPr>
              <a:t>XenonStack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875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5">
            <a:extLst>
              <a:ext uri="{FF2B5EF4-FFF2-40B4-BE49-F238E27FC236}">
                <a16:creationId xmlns:a16="http://schemas.microsoft.com/office/drawing/2014/main" id="{2AD92A37-E673-4030-B919-C8A5EAB98691}"/>
              </a:ext>
            </a:extLst>
          </p:cNvPr>
          <p:cNvGrpSpPr/>
          <p:nvPr/>
        </p:nvGrpSpPr>
        <p:grpSpPr>
          <a:xfrm>
            <a:off x="310381" y="3018003"/>
            <a:ext cx="8322873" cy="369332"/>
            <a:chOff x="5832711" y="1578800"/>
            <a:chExt cx="462315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3B220-0B0A-45F2-A6CA-006562BBC8DD}"/>
                </a:ext>
              </a:extLst>
            </p:cNvPr>
            <p:cNvSpPr txBox="1"/>
            <p:nvPr/>
          </p:nvSpPr>
          <p:spPr>
            <a:xfrm>
              <a:off x="5832711" y="1578800"/>
              <a:ext cx="462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LOTTE_KR_Regular" panose="020B0500000000000000" pitchFamily="50" charset="-127"/>
                  <a:ea typeface="MyLOTTE_KR_Regular" panose="020B0500000000000000" pitchFamily="50" charset="-127"/>
                  <a:cs typeface="Arial" pitchFamily="34" charset="0"/>
                </a:rPr>
                <a:t>2.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LOTTE_KR_Regular" panose="020B0500000000000000" pitchFamily="50" charset="-127"/>
                  <a:ea typeface="MyLOTTE_KR_Regular" panose="020B0500000000000000" pitchFamily="50" charset="-127"/>
                  <a:cs typeface="Arial" pitchFamily="34" charset="0"/>
                </a:rPr>
                <a:t>빅데이터 분석 툴 소개</a:t>
              </a:r>
            </a:p>
          </p:txBody>
        </p:sp>
        <p:cxnSp>
          <p:nvCxnSpPr>
            <p:cNvPr id="8" name="Straight Connector 38">
              <a:extLst>
                <a:ext uri="{FF2B5EF4-FFF2-40B4-BE49-F238E27FC236}">
                  <a16:creationId xmlns:a16="http://schemas.microsoft.com/office/drawing/2014/main" id="{2BFA6F35-4385-4AFC-A768-F2F099E4D243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1" y="1932038"/>
              <a:ext cx="4623159" cy="709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667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"/>
    </mc:Choice>
    <mc:Fallback xmlns="">
      <p:transition spd="slow" advTm="832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>
            <a:extLst>
              <a:ext uri="{FF2B5EF4-FFF2-40B4-BE49-F238E27FC236}">
                <a16:creationId xmlns:a16="http://schemas.microsoft.com/office/drawing/2014/main" id="{475C788E-A3A1-41BE-8232-6144E736999E}"/>
              </a:ext>
            </a:extLst>
          </p:cNvPr>
          <p:cNvSpPr/>
          <p:nvPr/>
        </p:nvSpPr>
        <p:spPr>
          <a:xfrm rot="16200000">
            <a:off x="4508847" y="2798776"/>
            <a:ext cx="5237262" cy="2489299"/>
          </a:xfrm>
          <a:prstGeom prst="trapezoid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빅데이터 분석 툴 소개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빅데이터 분석 툴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C52937-6C70-40C2-88BC-9AD3D761DF4F}"/>
              </a:ext>
            </a:extLst>
          </p:cNvPr>
          <p:cNvSpPr/>
          <p:nvPr/>
        </p:nvSpPr>
        <p:spPr>
          <a:xfrm>
            <a:off x="622585" y="3649156"/>
            <a:ext cx="1383030" cy="6130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Python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A4911A-AB4C-4F49-9834-42EA5460DF3C}"/>
              </a:ext>
            </a:extLst>
          </p:cNvPr>
          <p:cNvSpPr/>
          <p:nvPr/>
        </p:nvSpPr>
        <p:spPr>
          <a:xfrm>
            <a:off x="622585" y="2954481"/>
            <a:ext cx="1383030" cy="6130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83FD3BF-CD35-42B5-B633-60761DF90349}"/>
              </a:ext>
            </a:extLst>
          </p:cNvPr>
          <p:cNvSpPr/>
          <p:nvPr/>
        </p:nvSpPr>
        <p:spPr>
          <a:xfrm>
            <a:off x="622585" y="4335487"/>
            <a:ext cx="1383030" cy="6130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C62BE-AA60-4BEA-B565-F8B1FF7D2C7A}"/>
              </a:ext>
            </a:extLst>
          </p:cNvPr>
          <p:cNvSpPr/>
          <p:nvPr/>
        </p:nvSpPr>
        <p:spPr>
          <a:xfrm>
            <a:off x="5706796" y="3053333"/>
            <a:ext cx="2048904" cy="5958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Jupyter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Notebook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3AE28D-1387-4BDC-9F1A-DE0C3D2EC441}"/>
              </a:ext>
            </a:extLst>
          </p:cNvPr>
          <p:cNvSpPr/>
          <p:nvPr/>
        </p:nvSpPr>
        <p:spPr>
          <a:xfrm>
            <a:off x="5769516" y="3904726"/>
            <a:ext cx="2048904" cy="5958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Pycharm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8F9E21-F65B-440E-9C09-E9DA20E87342}"/>
              </a:ext>
            </a:extLst>
          </p:cNvPr>
          <p:cNvSpPr/>
          <p:nvPr/>
        </p:nvSpPr>
        <p:spPr>
          <a:xfrm>
            <a:off x="6793968" y="4050436"/>
            <a:ext cx="2048904" cy="5958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Colab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6C17B8-4F54-429C-9D83-56900C9B008D}"/>
              </a:ext>
            </a:extLst>
          </p:cNvPr>
          <p:cNvSpPr/>
          <p:nvPr/>
        </p:nvSpPr>
        <p:spPr>
          <a:xfrm>
            <a:off x="6130794" y="4752774"/>
            <a:ext cx="2048904" cy="5958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Sagemaker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38A290-0094-431C-AA78-CE05DBAE2635}"/>
              </a:ext>
            </a:extLst>
          </p:cNvPr>
          <p:cNvSpPr/>
          <p:nvPr/>
        </p:nvSpPr>
        <p:spPr>
          <a:xfrm>
            <a:off x="2274269" y="2163687"/>
            <a:ext cx="3339903" cy="3804151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But why is Python the most popular?</a:t>
            </a:r>
          </a:p>
          <a:p>
            <a:pPr algn="ctr">
              <a:lnSpc>
                <a:spcPct val="150000"/>
              </a:lnSpc>
            </a:pP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rgbClr val="FF0000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Open Source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High Utility in Statistics and Data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Text Analysis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A Powerful Community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Concise Legibility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Various Libraries</a:t>
            </a:r>
          </a:p>
        </p:txBody>
      </p:sp>
    </p:spTree>
    <p:extLst>
      <p:ext uri="{BB962C8B-B14F-4D97-AF65-F5344CB8AC3E}">
        <p14:creationId xmlns:p14="http://schemas.microsoft.com/office/powerpoint/2010/main" val="226961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2.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 툴 소개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빅데이터 분석 툴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9A078DC-CA2B-4E40-9D71-42297DE49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57" y="1544713"/>
            <a:ext cx="7960693" cy="42458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6DE9E5F-5B6A-4766-85C1-71D450742748}"/>
              </a:ext>
            </a:extLst>
          </p:cNvPr>
          <p:cNvSpPr/>
          <p:nvPr/>
        </p:nvSpPr>
        <p:spPr>
          <a:xfrm>
            <a:off x="941033" y="5758964"/>
            <a:ext cx="6622737" cy="5958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The Incredible Growth of Python, by David Robinson, 2017</a:t>
            </a:r>
          </a:p>
          <a:p>
            <a:pPr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https://stackoverflow.blog/2017/09/06/incredible-growth-python/</a:t>
            </a:r>
          </a:p>
        </p:txBody>
      </p:sp>
    </p:spTree>
    <p:extLst>
      <p:ext uri="{BB962C8B-B14F-4D97-AF65-F5344CB8AC3E}">
        <p14:creationId xmlns:p14="http://schemas.microsoft.com/office/powerpoint/2010/main" val="319805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다리꼴 3">
            <a:extLst>
              <a:ext uri="{FF2B5EF4-FFF2-40B4-BE49-F238E27FC236}">
                <a16:creationId xmlns:a16="http://schemas.microsoft.com/office/drawing/2014/main" id="{475C788E-A3A1-41BE-8232-6144E736999E}"/>
              </a:ext>
            </a:extLst>
          </p:cNvPr>
          <p:cNvSpPr/>
          <p:nvPr/>
        </p:nvSpPr>
        <p:spPr>
          <a:xfrm rot="16200000">
            <a:off x="730739" y="2193602"/>
            <a:ext cx="3492658" cy="3559670"/>
          </a:xfrm>
          <a:prstGeom prst="trapezoid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AE9D43D-6FED-4F73-8746-32E1715EC991}"/>
              </a:ext>
            </a:extLst>
          </p:cNvPr>
          <p:cNvSpPr/>
          <p:nvPr/>
        </p:nvSpPr>
        <p:spPr>
          <a:xfrm>
            <a:off x="4434840" y="5123943"/>
            <a:ext cx="1725930" cy="61307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2.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 툴 소개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4434840" y="5106693"/>
            <a:ext cx="1725930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Deep Learning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연구 방향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10D1DC-21F7-43A5-A490-B9BA24C1FF1D}"/>
              </a:ext>
            </a:extLst>
          </p:cNvPr>
          <p:cNvSpPr/>
          <p:nvPr/>
        </p:nvSpPr>
        <p:spPr>
          <a:xfrm>
            <a:off x="4434840" y="2244358"/>
            <a:ext cx="1725930" cy="61307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816509-FA9F-402C-835B-271773EC91CE}"/>
              </a:ext>
            </a:extLst>
          </p:cNvPr>
          <p:cNvSpPr/>
          <p:nvPr/>
        </p:nvSpPr>
        <p:spPr>
          <a:xfrm>
            <a:off x="4434840" y="2227108"/>
            <a:ext cx="1725930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Array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형태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/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통계수치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1DE3C8-1EBB-4ADB-BB5E-39CF8D44A8C8}"/>
              </a:ext>
            </a:extLst>
          </p:cNvPr>
          <p:cNvSpPr/>
          <p:nvPr/>
        </p:nvSpPr>
        <p:spPr>
          <a:xfrm>
            <a:off x="4434840" y="2964383"/>
            <a:ext cx="1725930" cy="61307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1E1C5A6-A921-4D8B-AA1A-AC0732DEE1E3}"/>
              </a:ext>
            </a:extLst>
          </p:cNvPr>
          <p:cNvSpPr/>
          <p:nvPr/>
        </p:nvSpPr>
        <p:spPr>
          <a:xfrm>
            <a:off x="4434840" y="2947133"/>
            <a:ext cx="1725930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데이터 핸들링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24DC46F-3C87-424D-848D-BF372AEA60B7}"/>
              </a:ext>
            </a:extLst>
          </p:cNvPr>
          <p:cNvSpPr/>
          <p:nvPr/>
        </p:nvSpPr>
        <p:spPr>
          <a:xfrm>
            <a:off x="4434840" y="3670965"/>
            <a:ext cx="1725930" cy="61307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88FC94-8794-42CB-A5D4-457F0C86648E}"/>
              </a:ext>
            </a:extLst>
          </p:cNvPr>
          <p:cNvSpPr/>
          <p:nvPr/>
        </p:nvSpPr>
        <p:spPr>
          <a:xfrm>
            <a:off x="4434840" y="3653715"/>
            <a:ext cx="1725930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데이터 시각화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CAB5E1-CCEA-4B78-8980-A12D615EABC7}"/>
              </a:ext>
            </a:extLst>
          </p:cNvPr>
          <p:cNvSpPr/>
          <p:nvPr/>
        </p:nvSpPr>
        <p:spPr>
          <a:xfrm>
            <a:off x="4434840" y="4394587"/>
            <a:ext cx="1725930" cy="613073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CC2C59-D44D-4E75-BF78-2BD5AB21052A}"/>
              </a:ext>
            </a:extLst>
          </p:cNvPr>
          <p:cNvSpPr/>
          <p:nvPr/>
        </p:nvSpPr>
        <p:spPr>
          <a:xfrm>
            <a:off x="4434840" y="4377337"/>
            <a:ext cx="1725930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Machine Learning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4E50EF3-B5B0-4B4B-86A6-63B6C2783D3D}"/>
              </a:ext>
            </a:extLst>
          </p:cNvPr>
          <p:cNvSpPr/>
          <p:nvPr/>
        </p:nvSpPr>
        <p:spPr>
          <a:xfrm>
            <a:off x="6180696" y="2255788"/>
            <a:ext cx="2048904" cy="595823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Numpy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Scipy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2CC07A-02BF-4BDC-9FE7-612170CBC236}"/>
              </a:ext>
            </a:extLst>
          </p:cNvPr>
          <p:cNvSpPr/>
          <p:nvPr/>
        </p:nvSpPr>
        <p:spPr>
          <a:xfrm>
            <a:off x="6180696" y="2963842"/>
            <a:ext cx="2048904" cy="595823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Pandas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2A0D186-9F51-416A-B87B-02E06ADADAE0}"/>
              </a:ext>
            </a:extLst>
          </p:cNvPr>
          <p:cNvSpPr/>
          <p:nvPr/>
        </p:nvSpPr>
        <p:spPr>
          <a:xfrm>
            <a:off x="6180696" y="3681720"/>
            <a:ext cx="2048904" cy="595823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Matplotlib,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Seaborn</a:t>
            </a:r>
          </a:p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Plotly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E0B537D-EFF6-40BC-989F-DEB2053C6145}"/>
              </a:ext>
            </a:extLst>
          </p:cNvPr>
          <p:cNvSpPr/>
          <p:nvPr/>
        </p:nvSpPr>
        <p:spPr>
          <a:xfrm>
            <a:off x="6180696" y="4403211"/>
            <a:ext cx="2048904" cy="595823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Sklearn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rgbClr val="FF0000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7D28A2B-A929-4AC5-A344-6F7F1B0A8187}"/>
              </a:ext>
            </a:extLst>
          </p:cNvPr>
          <p:cNvSpPr/>
          <p:nvPr/>
        </p:nvSpPr>
        <p:spPr>
          <a:xfrm>
            <a:off x="6180696" y="5132567"/>
            <a:ext cx="2048904" cy="595823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Pytorch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Tensorflow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Keras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4C52937-6C70-40C2-88BC-9AD3D761DF4F}"/>
              </a:ext>
            </a:extLst>
          </p:cNvPr>
          <p:cNvSpPr/>
          <p:nvPr/>
        </p:nvSpPr>
        <p:spPr>
          <a:xfrm>
            <a:off x="697230" y="3644354"/>
            <a:ext cx="1383030" cy="6130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Python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BA4911A-AB4C-4F49-9834-42EA5460DF3C}"/>
              </a:ext>
            </a:extLst>
          </p:cNvPr>
          <p:cNvSpPr/>
          <p:nvPr/>
        </p:nvSpPr>
        <p:spPr>
          <a:xfrm>
            <a:off x="697230" y="2954481"/>
            <a:ext cx="1383030" cy="6130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83FD3BF-CD35-42B5-B633-60761DF90349}"/>
              </a:ext>
            </a:extLst>
          </p:cNvPr>
          <p:cNvSpPr/>
          <p:nvPr/>
        </p:nvSpPr>
        <p:spPr>
          <a:xfrm>
            <a:off x="697230" y="4335487"/>
            <a:ext cx="1383030" cy="6130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SAS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5EC62BE-AA60-4BEA-B565-F8B1FF7D2C7A}"/>
              </a:ext>
            </a:extLst>
          </p:cNvPr>
          <p:cNvSpPr/>
          <p:nvPr/>
        </p:nvSpPr>
        <p:spPr>
          <a:xfrm>
            <a:off x="2195477" y="2888271"/>
            <a:ext cx="2048904" cy="5958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Jupyter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Notebook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C3AE28D-1387-4BDC-9F1A-DE0C3D2EC441}"/>
              </a:ext>
            </a:extLst>
          </p:cNvPr>
          <p:cNvSpPr/>
          <p:nvPr/>
        </p:nvSpPr>
        <p:spPr>
          <a:xfrm>
            <a:off x="2258197" y="3739664"/>
            <a:ext cx="2048904" cy="5958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PyCharm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78F9E21-F65B-440E-9C09-E9DA20E87342}"/>
              </a:ext>
            </a:extLst>
          </p:cNvPr>
          <p:cNvSpPr/>
          <p:nvPr/>
        </p:nvSpPr>
        <p:spPr>
          <a:xfrm>
            <a:off x="1701633" y="4394587"/>
            <a:ext cx="2048904" cy="5958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Colab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46C17B8-4F54-429C-9D83-56900C9B008D}"/>
              </a:ext>
            </a:extLst>
          </p:cNvPr>
          <p:cNvSpPr/>
          <p:nvPr/>
        </p:nvSpPr>
        <p:spPr>
          <a:xfrm>
            <a:off x="2619475" y="4587712"/>
            <a:ext cx="2048904" cy="5958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Sagemaker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44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2.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 툴 소개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 err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Jupyter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notebook 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028B7F-5598-4664-A126-44FDFE0BE80E}"/>
              </a:ext>
            </a:extLst>
          </p:cNvPr>
          <p:cNvSpPr/>
          <p:nvPr/>
        </p:nvSpPr>
        <p:spPr>
          <a:xfrm>
            <a:off x="635866" y="1683651"/>
            <a:ext cx="7872268" cy="94758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hlinkClick r:id="rId3"/>
              </a:rPr>
              <a:t>https://www.anaconda.com/distribution/</a:t>
            </a:r>
            <a:endParaRPr lang="en-US" altLang="ko-K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 </a:t>
            </a:r>
            <a:r>
              <a:rPr lang="ko-KR" altLang="en-US" sz="1400" dirty="0" err="1"/>
              <a:t>Click</a:t>
            </a:r>
            <a:r>
              <a:rPr lang="ko-KR" altLang="en-US" sz="1400" dirty="0"/>
              <a:t> </a:t>
            </a:r>
            <a:r>
              <a:rPr lang="ko-KR" altLang="en-US" sz="1400" dirty="0" err="1"/>
              <a:t>your</a:t>
            </a:r>
            <a:r>
              <a:rPr lang="ko-KR" altLang="en-US" sz="1400" dirty="0"/>
              <a:t> OS </a:t>
            </a:r>
            <a:r>
              <a:rPr lang="ko-KR" altLang="en-US" sz="1400" dirty="0" err="1"/>
              <a:t>type</a:t>
            </a:r>
            <a:r>
              <a:rPr lang="ko-KR" altLang="en-US" sz="1400" dirty="0"/>
              <a:t> – Windows/</a:t>
            </a:r>
            <a:r>
              <a:rPr lang="ko-KR" altLang="en-US" sz="1400" dirty="0" err="1"/>
              <a:t>MacOS</a:t>
            </a:r>
            <a:r>
              <a:rPr lang="ko-KR" altLang="en-US" sz="1400" dirty="0"/>
              <a:t>/</a:t>
            </a:r>
            <a:r>
              <a:rPr lang="ko-KR" altLang="en-US" sz="1400" dirty="0" err="1"/>
              <a:t>Linux</a:t>
            </a:r>
            <a:endParaRPr lang="ko-KR" alt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 </a:t>
            </a:r>
            <a:r>
              <a:rPr lang="ko-KR" altLang="en-US" sz="1400" dirty="0" err="1"/>
              <a:t>Download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installer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rgbClr val="FF0000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CB47F8-8A83-41B3-BFC1-2AB736BB1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20" y="2890089"/>
            <a:ext cx="8114560" cy="336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1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빅데이터 분석 툴 소개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 err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Jupyter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notebook 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AF87D38-68BC-4386-B887-12BFD49B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140" y="1623003"/>
            <a:ext cx="7347719" cy="481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09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BAE968-3C6F-4639-B7F1-45BD393A92D7}"/>
              </a:ext>
            </a:extLst>
          </p:cNvPr>
          <p:cNvSpPr/>
          <p:nvPr/>
        </p:nvSpPr>
        <p:spPr>
          <a:xfrm>
            <a:off x="0" y="0"/>
            <a:ext cx="3515557" cy="6858000"/>
          </a:xfrm>
          <a:prstGeom prst="rect">
            <a:avLst/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EA9D687-12C7-4FFA-827E-DDBB3E62C496}"/>
              </a:ext>
            </a:extLst>
          </p:cNvPr>
          <p:cNvSpPr/>
          <p:nvPr/>
        </p:nvSpPr>
        <p:spPr>
          <a:xfrm>
            <a:off x="4130609" y="1824164"/>
            <a:ext cx="4130064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1.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분석이란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0E56C4C-E1A2-4C25-B4FC-8B081F68FBA0}"/>
              </a:ext>
            </a:extLst>
          </p:cNvPr>
          <p:cNvSpPr/>
          <p:nvPr/>
        </p:nvSpPr>
        <p:spPr>
          <a:xfrm>
            <a:off x="4130609" y="2577293"/>
            <a:ext cx="4130064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2.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 툴 소개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8F36E8-7397-4E05-BB06-87BF29A3271F}"/>
              </a:ext>
            </a:extLst>
          </p:cNvPr>
          <p:cNvSpPr/>
          <p:nvPr/>
        </p:nvSpPr>
        <p:spPr>
          <a:xfrm>
            <a:off x="4130609" y="3327286"/>
            <a:ext cx="4130064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3. Python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기초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&amp; Classification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6531B5-E15A-4EFE-8B11-BF21B269B8B3}"/>
              </a:ext>
            </a:extLst>
          </p:cNvPr>
          <p:cNvSpPr/>
          <p:nvPr/>
        </p:nvSpPr>
        <p:spPr>
          <a:xfrm>
            <a:off x="4130609" y="4077279"/>
            <a:ext cx="4130064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4. Data analysis in Marketing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74E9BF2-1A5C-4A4A-AE58-C355326D0FD2}"/>
              </a:ext>
            </a:extLst>
          </p:cNvPr>
          <p:cNvSpPr/>
          <p:nvPr/>
        </p:nvSpPr>
        <p:spPr>
          <a:xfrm>
            <a:off x="883327" y="2962973"/>
            <a:ext cx="1748901" cy="93205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목 차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B58610-3FE3-4CBE-A62E-D1F8DF2FBE16}"/>
              </a:ext>
            </a:extLst>
          </p:cNvPr>
          <p:cNvSpPr/>
          <p:nvPr/>
        </p:nvSpPr>
        <p:spPr>
          <a:xfrm>
            <a:off x="4130609" y="4827272"/>
            <a:ext cx="4130064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5. </a:t>
            </a:r>
            <a:r>
              <a: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개인화 추천 시스템 </a:t>
            </a:r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00464D1-65F0-451A-ABF3-CF94B1BD59B1}"/>
              </a:ext>
            </a:extLst>
          </p:cNvPr>
          <p:cNvSpPr/>
          <p:nvPr/>
        </p:nvSpPr>
        <p:spPr>
          <a:xfrm>
            <a:off x="4130609" y="5759723"/>
            <a:ext cx="4130064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Q &amp; A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9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50"/>
    </mc:Choice>
    <mc:Fallback xmlns="">
      <p:transition spd="slow" advTm="1415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빅데이터 분석 툴 소개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 err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Jupyter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notebook 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3AF87D38-68BC-4386-B887-12BFD49B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54" y="1703013"/>
            <a:ext cx="3461466" cy="4240587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FC331B-4B2A-42E3-8780-53BF854A5ECD}"/>
              </a:ext>
            </a:extLst>
          </p:cNvPr>
          <p:cNvSpPr/>
          <p:nvPr/>
        </p:nvSpPr>
        <p:spPr>
          <a:xfrm>
            <a:off x="4394059" y="1861627"/>
            <a:ext cx="3898740" cy="595823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Python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에서 대표적인 대화형으로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분석 가능한 툴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9B9B480-E9C1-4486-A184-25BDBBEC9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137" y="2595562"/>
            <a:ext cx="4559409" cy="336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0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빅데이터 분석 툴 소개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Google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–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r>
                <a:rPr lang="en-US" altLang="ko-KR" sz="1500" b="1" dirty="0" err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colab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7EF48C8-DE02-4E5F-BB0A-282E6713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48" y="1486939"/>
            <a:ext cx="6212646" cy="494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65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5">
            <a:extLst>
              <a:ext uri="{FF2B5EF4-FFF2-40B4-BE49-F238E27FC236}">
                <a16:creationId xmlns:a16="http://schemas.microsoft.com/office/drawing/2014/main" id="{2AD92A37-E673-4030-B919-C8A5EAB98691}"/>
              </a:ext>
            </a:extLst>
          </p:cNvPr>
          <p:cNvGrpSpPr/>
          <p:nvPr/>
        </p:nvGrpSpPr>
        <p:grpSpPr>
          <a:xfrm>
            <a:off x="310381" y="3018003"/>
            <a:ext cx="8322873" cy="369332"/>
            <a:chOff x="5832711" y="1578800"/>
            <a:chExt cx="462315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3B220-0B0A-45F2-A6CA-006562BBC8DD}"/>
                </a:ext>
              </a:extLst>
            </p:cNvPr>
            <p:cNvSpPr txBox="1"/>
            <p:nvPr/>
          </p:nvSpPr>
          <p:spPr>
            <a:xfrm>
              <a:off x="5832711" y="1578800"/>
              <a:ext cx="462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LOTTE_KR_Regular" panose="020B0500000000000000" pitchFamily="50" charset="-127"/>
                  <a:ea typeface="MyLOTTE_KR_Regular" panose="020B0500000000000000" pitchFamily="50" charset="-127"/>
                  <a:cs typeface="Arial" pitchFamily="34" charset="0"/>
                </a:rPr>
                <a:t>3. Python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LOTTE_KR_Regular" panose="020B0500000000000000" pitchFamily="50" charset="-127"/>
                  <a:ea typeface="MyLOTTE_KR_Regular" panose="020B0500000000000000" pitchFamily="50" charset="-127"/>
                  <a:cs typeface="Arial" pitchFamily="34" charset="0"/>
                </a:rPr>
                <a:t>기초 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LOTTE_KR_Regular" panose="020B0500000000000000" pitchFamily="50" charset="-127"/>
                  <a:ea typeface="MyLOTTE_KR_Regular" panose="020B0500000000000000" pitchFamily="50" charset="-127"/>
                  <a:cs typeface="Arial" pitchFamily="34" charset="0"/>
                </a:rPr>
                <a:t>&amp; Classification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endParaRPr>
            </a:p>
          </p:txBody>
        </p:sp>
        <p:cxnSp>
          <p:nvCxnSpPr>
            <p:cNvPr id="8" name="Straight Connector 38">
              <a:extLst>
                <a:ext uri="{FF2B5EF4-FFF2-40B4-BE49-F238E27FC236}">
                  <a16:creationId xmlns:a16="http://schemas.microsoft.com/office/drawing/2014/main" id="{2BFA6F35-4385-4AFC-A768-F2F099E4D243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1" y="1932038"/>
              <a:ext cx="4623159" cy="709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438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3. Python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기초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&amp; Classification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모델 학습을 위한 데이터 셋 분리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D328C977-C057-43DB-96B3-9E6663F1C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56" y="2114041"/>
            <a:ext cx="7496175" cy="199072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C55589-C14D-4EF6-B589-EFCED7A4D203}"/>
              </a:ext>
            </a:extLst>
          </p:cNvPr>
          <p:cNvSpPr/>
          <p:nvPr/>
        </p:nvSpPr>
        <p:spPr>
          <a:xfrm>
            <a:off x="760509" y="4188133"/>
            <a:ext cx="5613656" cy="150920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머신러닝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알고리즘 학습을 위해 사용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데이터의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Feature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와 </a:t>
            </a:r>
            <a:r>
              <a:rPr lang="ko-KR" altLang="en-US" sz="13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예측값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모두를 가지고 있음 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Validation : 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학습한 모델의 정확도를 평가하며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Overfitting 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을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막기 위함 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60E441-7071-421F-B15A-A034F2046EB9}"/>
              </a:ext>
            </a:extLst>
          </p:cNvPr>
          <p:cNvSpPr/>
          <p:nvPr/>
        </p:nvSpPr>
        <p:spPr>
          <a:xfrm>
            <a:off x="6249879" y="4157837"/>
            <a:ext cx="2474656" cy="92019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데이터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Feature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만을 제공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학습 데이터와는 별도 데이터여야 함 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216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5">
            <a:extLst>
              <a:ext uri="{FF2B5EF4-FFF2-40B4-BE49-F238E27FC236}">
                <a16:creationId xmlns:a16="http://schemas.microsoft.com/office/drawing/2014/main" id="{2AD92A37-E673-4030-B919-C8A5EAB98691}"/>
              </a:ext>
            </a:extLst>
          </p:cNvPr>
          <p:cNvGrpSpPr/>
          <p:nvPr/>
        </p:nvGrpSpPr>
        <p:grpSpPr>
          <a:xfrm>
            <a:off x="310381" y="3018003"/>
            <a:ext cx="8322873" cy="369332"/>
            <a:chOff x="5832711" y="1578800"/>
            <a:chExt cx="462315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3B220-0B0A-45F2-A6CA-006562BBC8DD}"/>
                </a:ext>
              </a:extLst>
            </p:cNvPr>
            <p:cNvSpPr txBox="1"/>
            <p:nvPr/>
          </p:nvSpPr>
          <p:spPr>
            <a:xfrm>
              <a:off x="5832711" y="1578800"/>
              <a:ext cx="462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LOTTE_KR_Regular" panose="020B0500000000000000" pitchFamily="50" charset="-127"/>
                  <a:ea typeface="MyLOTTE_KR_Regular" panose="020B0500000000000000" pitchFamily="50" charset="-127"/>
                  <a:cs typeface="Arial" pitchFamily="34" charset="0"/>
                </a:rPr>
                <a:t>4. Data analysis in Marketing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endParaRPr>
            </a:p>
          </p:txBody>
        </p:sp>
        <p:cxnSp>
          <p:nvCxnSpPr>
            <p:cNvPr id="8" name="Straight Connector 38">
              <a:extLst>
                <a:ext uri="{FF2B5EF4-FFF2-40B4-BE49-F238E27FC236}">
                  <a16:creationId xmlns:a16="http://schemas.microsoft.com/office/drawing/2014/main" id="{2BFA6F35-4385-4AFC-A768-F2F099E4D243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1" y="1932038"/>
              <a:ext cx="4623159" cy="709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1525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4. Data analysis in Marketing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고객 이해를 위한 데이터 모델 설계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758A7ED-82D9-4B45-8F9E-DE8BF4EA5375}"/>
              </a:ext>
            </a:extLst>
          </p:cNvPr>
          <p:cNvSpPr/>
          <p:nvPr/>
        </p:nvSpPr>
        <p:spPr>
          <a:xfrm>
            <a:off x="628050" y="2235653"/>
            <a:ext cx="2377876" cy="3737364"/>
          </a:xfrm>
          <a:prstGeom prst="rect">
            <a:avLst/>
          </a:prstGeom>
          <a:solidFill>
            <a:schemeClr val="bg1"/>
          </a:solidFill>
          <a:ln w="3175">
            <a:solidFill>
              <a:sysClr val="window" lastClr="FFFFFF">
                <a:lumMod val="65000"/>
              </a:sysClr>
            </a:solidFill>
          </a:ln>
          <a:effectLst/>
        </p:spPr>
        <p:txBody>
          <a:bodyPr rot="0" spcFirstLastPara="0" vertOverflow="overflow" horzOverflow="overflow" vert="horz" wrap="square" lIns="18000" tIns="0" rIns="18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endParaRPr lang="ko-KR" altLang="en-US" sz="1200" b="1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34569F7-FBB8-4D20-AB27-D2D973DBEE4B}"/>
              </a:ext>
            </a:extLst>
          </p:cNvPr>
          <p:cNvGrpSpPr/>
          <p:nvPr/>
        </p:nvGrpSpPr>
        <p:grpSpPr>
          <a:xfrm>
            <a:off x="777031" y="2305700"/>
            <a:ext cx="2050448" cy="3484857"/>
            <a:chOff x="633134" y="2778372"/>
            <a:chExt cx="1523744" cy="2954289"/>
          </a:xfrm>
        </p:grpSpPr>
        <p:sp>
          <p:nvSpPr>
            <p:cNvPr id="22" name="모서리가 둥근 직사각형 103">
              <a:extLst>
                <a:ext uri="{FF2B5EF4-FFF2-40B4-BE49-F238E27FC236}">
                  <a16:creationId xmlns:a16="http://schemas.microsoft.com/office/drawing/2014/main" id="{20722E77-FA1B-4102-ACD4-ED73B47772B5}"/>
                </a:ext>
              </a:extLst>
            </p:cNvPr>
            <p:cNvSpPr/>
            <p:nvPr/>
          </p:nvSpPr>
          <p:spPr bwMode="auto">
            <a:xfrm>
              <a:off x="1148750" y="2916624"/>
              <a:ext cx="1008128" cy="161093"/>
            </a:xfrm>
            <a:prstGeom prst="roundRect">
              <a:avLst>
                <a:gd name="adj" fmla="val 6369"/>
              </a:avLst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cs typeface="Arial"/>
                </a:rPr>
                <a:t>구매 데이터</a:t>
              </a:r>
            </a:p>
          </p:txBody>
        </p:sp>
        <p:sp>
          <p:nvSpPr>
            <p:cNvPr id="23" name="모서리가 둥근 직사각형 103">
              <a:extLst>
                <a:ext uri="{FF2B5EF4-FFF2-40B4-BE49-F238E27FC236}">
                  <a16:creationId xmlns:a16="http://schemas.microsoft.com/office/drawing/2014/main" id="{C269B97A-385F-4873-8125-C50B517B94BF}"/>
                </a:ext>
              </a:extLst>
            </p:cNvPr>
            <p:cNvSpPr/>
            <p:nvPr/>
          </p:nvSpPr>
          <p:spPr bwMode="auto">
            <a:xfrm>
              <a:off x="1148750" y="3438624"/>
              <a:ext cx="1008128" cy="161093"/>
            </a:xfrm>
            <a:prstGeom prst="roundRect">
              <a:avLst>
                <a:gd name="adj" fmla="val 6369"/>
              </a:avLst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cs typeface="Arial"/>
                </a:rPr>
                <a:t>고객 행동 데이터</a:t>
              </a:r>
            </a:p>
          </p:txBody>
        </p:sp>
        <p:sp>
          <p:nvSpPr>
            <p:cNvPr id="24" name="모서리가 둥근 직사각형 103">
              <a:extLst>
                <a:ext uri="{FF2B5EF4-FFF2-40B4-BE49-F238E27FC236}">
                  <a16:creationId xmlns:a16="http://schemas.microsoft.com/office/drawing/2014/main" id="{0D80AC10-AAC2-4C71-9A8E-14AE3760ADF6}"/>
                </a:ext>
              </a:extLst>
            </p:cNvPr>
            <p:cNvSpPr/>
            <p:nvPr/>
          </p:nvSpPr>
          <p:spPr bwMode="auto">
            <a:xfrm>
              <a:off x="1148750" y="3960624"/>
              <a:ext cx="1008128" cy="161093"/>
            </a:xfrm>
            <a:prstGeom prst="roundRect">
              <a:avLst>
                <a:gd name="adj" fmla="val 6369"/>
              </a:avLst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95000"/>
                      <a:lumOff val="5000"/>
                    </a:srgbClr>
                  </a:solidFill>
                  <a:effectLst/>
                  <a:uLnTx/>
                  <a:uFillTx/>
                  <a:cs typeface="Arial"/>
                </a:rPr>
                <a:t>CRM </a:t>
              </a:r>
              <a:r>
                <a:rPr kumimoji="1" lang="ko-KR" altLang="en-US" sz="1200" b="1" kern="0" dirty="0">
                  <a:solidFill>
                    <a:srgbClr val="000000">
                      <a:lumMod val="95000"/>
                      <a:lumOff val="5000"/>
                    </a:srgbClr>
                  </a:solidFill>
                  <a:cs typeface="Arial"/>
                </a:rPr>
                <a:t>데이터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cs typeface="Arial"/>
              </a:endParaRPr>
            </a:p>
          </p:txBody>
        </p:sp>
        <p:sp>
          <p:nvSpPr>
            <p:cNvPr id="25" name="모서리가 둥근 직사각형 103">
              <a:extLst>
                <a:ext uri="{FF2B5EF4-FFF2-40B4-BE49-F238E27FC236}">
                  <a16:creationId xmlns:a16="http://schemas.microsoft.com/office/drawing/2014/main" id="{016973CE-3C48-40D7-8947-B3E0A8B07F56}"/>
                </a:ext>
              </a:extLst>
            </p:cNvPr>
            <p:cNvSpPr/>
            <p:nvPr/>
          </p:nvSpPr>
          <p:spPr bwMode="auto">
            <a:xfrm>
              <a:off x="1148750" y="4482624"/>
              <a:ext cx="1008128" cy="161093"/>
            </a:xfrm>
            <a:prstGeom prst="roundRect">
              <a:avLst>
                <a:gd name="adj" fmla="val 6369"/>
              </a:avLst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kern="0" dirty="0">
                  <a:solidFill>
                    <a:srgbClr val="000000">
                      <a:lumMod val="95000"/>
                      <a:lumOff val="5000"/>
                    </a:srgbClr>
                  </a:solidFill>
                  <a:cs typeface="Arial"/>
                </a:rPr>
                <a:t>Device </a:t>
              </a:r>
              <a:r>
                <a:rPr kumimoji="1" lang="ko-KR" altLang="en-US" sz="1200" b="1" kern="0">
                  <a:solidFill>
                    <a:srgbClr val="000000">
                      <a:lumMod val="95000"/>
                      <a:lumOff val="5000"/>
                    </a:srgbClr>
                  </a:solidFill>
                  <a:cs typeface="Arial"/>
                </a:rPr>
                <a:t>데이터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cs typeface="Arial"/>
              </a:endParaRPr>
            </a:p>
          </p:txBody>
        </p:sp>
        <p:sp>
          <p:nvSpPr>
            <p:cNvPr id="26" name="모서리가 둥근 직사각형 103">
              <a:extLst>
                <a:ext uri="{FF2B5EF4-FFF2-40B4-BE49-F238E27FC236}">
                  <a16:creationId xmlns:a16="http://schemas.microsoft.com/office/drawing/2014/main" id="{74565E38-1F50-4130-B30F-BE259B4641B8}"/>
                </a:ext>
              </a:extLst>
            </p:cNvPr>
            <p:cNvSpPr/>
            <p:nvPr/>
          </p:nvSpPr>
          <p:spPr bwMode="auto">
            <a:xfrm>
              <a:off x="1148750" y="5004624"/>
              <a:ext cx="1008128" cy="161093"/>
            </a:xfrm>
            <a:prstGeom prst="roundRect">
              <a:avLst>
                <a:gd name="adj" fmla="val 6369"/>
              </a:avLst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kern="0" dirty="0">
                  <a:solidFill>
                    <a:srgbClr val="000000">
                      <a:lumMod val="95000"/>
                      <a:lumOff val="5000"/>
                    </a:srgbClr>
                  </a:solidFill>
                  <a:cs typeface="Arial"/>
                </a:rPr>
                <a:t>상품 데이터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cs typeface="Arial"/>
              </a:endParaRPr>
            </a:p>
          </p:txBody>
        </p:sp>
        <p:sp>
          <p:nvSpPr>
            <p:cNvPr id="27" name="모서리가 둥근 직사각형 103">
              <a:extLst>
                <a:ext uri="{FF2B5EF4-FFF2-40B4-BE49-F238E27FC236}">
                  <a16:creationId xmlns:a16="http://schemas.microsoft.com/office/drawing/2014/main" id="{B42584A7-E554-4BE7-90E3-067D6A33778A}"/>
                </a:ext>
              </a:extLst>
            </p:cNvPr>
            <p:cNvSpPr/>
            <p:nvPr/>
          </p:nvSpPr>
          <p:spPr bwMode="auto">
            <a:xfrm>
              <a:off x="1148750" y="5526624"/>
              <a:ext cx="1008128" cy="161093"/>
            </a:xfrm>
            <a:prstGeom prst="roundRect">
              <a:avLst>
                <a:gd name="adj" fmla="val 6369"/>
              </a:avLst>
            </a:prstGeom>
            <a:no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defTabSz="914400" eaLnBrk="1" fontAlgn="base" latin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kern="0" dirty="0">
                  <a:solidFill>
                    <a:srgbClr val="000000">
                      <a:lumMod val="95000"/>
                      <a:lumOff val="5000"/>
                    </a:srgbClr>
                  </a:solidFill>
                  <a:cs typeface="Arial"/>
                </a:rPr>
                <a:t>Web </a:t>
              </a:r>
              <a:r>
                <a:rPr kumimoji="1" lang="ko-KR" altLang="en-US" sz="1200" b="1" kern="0">
                  <a:solidFill>
                    <a:srgbClr val="000000">
                      <a:lumMod val="95000"/>
                      <a:lumOff val="5000"/>
                    </a:srgbClr>
                  </a:solidFill>
                  <a:cs typeface="Arial"/>
                </a:rPr>
                <a:t>데이터</a:t>
              </a:r>
              <a:endParaRPr kumimoji="1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5000"/>
                    <a:lumOff val="5000"/>
                  </a:srgbClr>
                </a:solidFill>
                <a:effectLst/>
                <a:uLnTx/>
                <a:uFillTx/>
                <a:cs typeface="Arial"/>
              </a:endParaRPr>
            </a:p>
          </p:txBody>
        </p: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9697D51B-5559-42A8-B6D3-B5623F06AB43}"/>
                </a:ext>
              </a:extLst>
            </p:cNvPr>
            <p:cNvGrpSpPr/>
            <p:nvPr/>
          </p:nvGrpSpPr>
          <p:grpSpPr>
            <a:xfrm>
              <a:off x="633134" y="2778372"/>
              <a:ext cx="533474" cy="2954289"/>
              <a:chOff x="633134" y="2778372"/>
              <a:chExt cx="533474" cy="2954289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4E1598E2-2DFF-46F9-BDBB-CC083F793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grayscl/>
              </a:blip>
              <a:stretch>
                <a:fillRect/>
              </a:stretch>
            </p:blipFill>
            <p:spPr>
              <a:xfrm>
                <a:off x="752213" y="2778372"/>
                <a:ext cx="295316" cy="381053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8262711B-8D7F-4E7C-8A02-812EA4DC15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grayscl/>
              </a:blip>
              <a:stretch>
                <a:fillRect/>
              </a:stretch>
            </p:blipFill>
            <p:spPr>
              <a:xfrm>
                <a:off x="709345" y="3266345"/>
                <a:ext cx="381053" cy="533474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3AC92221-7BDA-4AA2-9C9D-FD5D8F461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grayscl/>
              </a:blip>
              <a:stretch>
                <a:fillRect/>
              </a:stretch>
            </p:blipFill>
            <p:spPr>
              <a:xfrm>
                <a:off x="676003" y="3906739"/>
                <a:ext cx="447737" cy="342948"/>
              </a:xfrm>
              <a:prstGeom prst="rect">
                <a:avLst/>
              </a:prstGeom>
            </p:spPr>
          </p:pic>
          <p:pic>
            <p:nvPicPr>
              <p:cNvPr id="32" name="그림 31">
                <a:extLst>
                  <a:ext uri="{FF2B5EF4-FFF2-40B4-BE49-F238E27FC236}">
                    <a16:creationId xmlns:a16="http://schemas.microsoft.com/office/drawing/2014/main" id="{D1D2CC59-907D-42F2-A5A2-F1E0BED37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grayscl/>
              </a:blip>
              <a:stretch>
                <a:fillRect/>
              </a:stretch>
            </p:blipFill>
            <p:spPr>
              <a:xfrm>
                <a:off x="633134" y="4356607"/>
                <a:ext cx="533474" cy="362001"/>
              </a:xfrm>
              <a:prstGeom prst="rect">
                <a:avLst/>
              </a:prstGeom>
            </p:spPr>
          </p:pic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C3193BE6-294B-4EFB-852D-AE63AED2D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grayscl/>
              </a:blip>
              <a:stretch>
                <a:fillRect/>
              </a:stretch>
            </p:blipFill>
            <p:spPr>
              <a:xfrm>
                <a:off x="680766" y="4825528"/>
                <a:ext cx="438211" cy="438211"/>
              </a:xfrm>
              <a:prstGeom prst="rect">
                <a:avLst/>
              </a:prstGeom>
            </p:spPr>
          </p:pic>
          <p:pic>
            <p:nvPicPr>
              <p:cNvPr id="34" name="그림 33">
                <a:extLst>
                  <a:ext uri="{FF2B5EF4-FFF2-40B4-BE49-F238E27FC236}">
                    <a16:creationId xmlns:a16="http://schemas.microsoft.com/office/drawing/2014/main" id="{52E3FA07-A00A-4CFF-A61E-64E52B4052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grayscl/>
              </a:blip>
              <a:stretch>
                <a:fillRect/>
              </a:stretch>
            </p:blipFill>
            <p:spPr>
              <a:xfrm>
                <a:off x="699818" y="5370660"/>
                <a:ext cx="400106" cy="362001"/>
              </a:xfrm>
              <a:prstGeom prst="rect">
                <a:avLst/>
              </a:prstGeom>
            </p:spPr>
          </p:pic>
        </p:grp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F45E8D-0A8C-4BB7-95E4-B28A3F8BC7E2}"/>
              </a:ext>
            </a:extLst>
          </p:cNvPr>
          <p:cNvGrpSpPr/>
          <p:nvPr/>
        </p:nvGrpSpPr>
        <p:grpSpPr>
          <a:xfrm>
            <a:off x="4789860" y="2975954"/>
            <a:ext cx="2587940" cy="2520000"/>
            <a:chOff x="4331227" y="2678647"/>
            <a:chExt cx="2587940" cy="252000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D8A3517-E3A7-4E64-9E57-37CB15F8F449}"/>
                </a:ext>
              </a:extLst>
            </p:cNvPr>
            <p:cNvSpPr/>
            <p:nvPr/>
          </p:nvSpPr>
          <p:spPr>
            <a:xfrm>
              <a:off x="4354087" y="2690222"/>
              <a:ext cx="2484000" cy="2484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부분 원형 61">
              <a:extLst>
                <a:ext uri="{FF2B5EF4-FFF2-40B4-BE49-F238E27FC236}">
                  <a16:creationId xmlns:a16="http://schemas.microsoft.com/office/drawing/2014/main" id="{860951FB-046D-41BA-9380-E6618E9AF3EF}"/>
                </a:ext>
              </a:extLst>
            </p:cNvPr>
            <p:cNvSpPr/>
            <p:nvPr/>
          </p:nvSpPr>
          <p:spPr>
            <a:xfrm>
              <a:off x="4331227" y="2678647"/>
              <a:ext cx="2520000" cy="2520000"/>
            </a:xfrm>
            <a:prstGeom prst="pie">
              <a:avLst>
                <a:gd name="adj1" fmla="val 2004699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C72546A-90BF-4637-A884-85C1C6A6F0AE}"/>
                </a:ext>
              </a:extLst>
            </p:cNvPr>
            <p:cNvSpPr/>
            <p:nvPr/>
          </p:nvSpPr>
          <p:spPr>
            <a:xfrm>
              <a:off x="4524097" y="2839188"/>
              <a:ext cx="2160000" cy="216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부분 원형 8">
              <a:extLst>
                <a:ext uri="{FF2B5EF4-FFF2-40B4-BE49-F238E27FC236}">
                  <a16:creationId xmlns:a16="http://schemas.microsoft.com/office/drawing/2014/main" id="{CA6E8982-2C88-4C6F-BF03-3648310179C2}"/>
                </a:ext>
              </a:extLst>
            </p:cNvPr>
            <p:cNvSpPr/>
            <p:nvPr/>
          </p:nvSpPr>
          <p:spPr>
            <a:xfrm>
              <a:off x="4512459" y="2834851"/>
              <a:ext cx="2160000" cy="2160000"/>
            </a:xfrm>
            <a:prstGeom prst="pie">
              <a:avLst>
                <a:gd name="adj1" fmla="val 7046954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416834D-AB14-44C0-87C4-6F0F3FB0F18F}"/>
                </a:ext>
              </a:extLst>
            </p:cNvPr>
            <p:cNvSpPr/>
            <p:nvPr/>
          </p:nvSpPr>
          <p:spPr>
            <a:xfrm>
              <a:off x="4664727" y="2988646"/>
              <a:ext cx="1859240" cy="18592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부분 원형 3">
              <a:extLst>
                <a:ext uri="{FF2B5EF4-FFF2-40B4-BE49-F238E27FC236}">
                  <a16:creationId xmlns:a16="http://schemas.microsoft.com/office/drawing/2014/main" id="{B5934AD8-8CC0-414F-83CE-61390F79F33E}"/>
                </a:ext>
              </a:extLst>
            </p:cNvPr>
            <p:cNvSpPr/>
            <p:nvPr/>
          </p:nvSpPr>
          <p:spPr>
            <a:xfrm>
              <a:off x="4663299" y="2982120"/>
              <a:ext cx="1861200" cy="1861200"/>
            </a:xfrm>
            <a:prstGeom prst="pie">
              <a:avLst>
                <a:gd name="adj1" fmla="val 14377853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8EEB8370-A981-4AF6-BD87-87E34D584EE4}"/>
                </a:ext>
              </a:extLst>
            </p:cNvPr>
            <p:cNvSpPr/>
            <p:nvPr/>
          </p:nvSpPr>
          <p:spPr>
            <a:xfrm rot="12317049">
              <a:off x="6372905" y="4508792"/>
              <a:ext cx="343546" cy="205337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778543B2-F6C5-48E5-A120-FFD2C7C466D9}"/>
                </a:ext>
              </a:extLst>
            </p:cNvPr>
            <p:cNvSpPr/>
            <p:nvPr/>
          </p:nvSpPr>
          <p:spPr>
            <a:xfrm rot="17875403">
              <a:off x="4915987" y="4656555"/>
              <a:ext cx="343546" cy="205337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D9E23E1-C85E-4AB3-BDF5-1587A87C1DF9}"/>
                </a:ext>
              </a:extLst>
            </p:cNvPr>
            <p:cNvSpPr/>
            <p:nvPr/>
          </p:nvSpPr>
          <p:spPr>
            <a:xfrm>
              <a:off x="4849807" y="3160556"/>
              <a:ext cx="1512000" cy="15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C8B09C58-6D92-4B46-9A01-F6B1F44425E0}"/>
                </a:ext>
              </a:extLst>
            </p:cNvPr>
            <p:cNvSpPr/>
            <p:nvPr/>
          </p:nvSpPr>
          <p:spPr>
            <a:xfrm rot="3705291">
              <a:off x="5087722" y="3053378"/>
              <a:ext cx="343546" cy="20533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Picture 8">
              <a:extLst>
                <a:ext uri="{FF2B5EF4-FFF2-40B4-BE49-F238E27FC236}">
                  <a16:creationId xmlns:a16="http://schemas.microsoft.com/office/drawing/2014/main" id="{F821D29A-377A-4AB7-BE0F-C3EE81CF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326" y="3198497"/>
              <a:ext cx="1425103" cy="1425103"/>
            </a:xfrm>
            <a:prstGeom prst="rect">
              <a:avLst/>
            </a:prstGeom>
          </p:spPr>
        </p:pic>
        <p:sp>
          <p:nvSpPr>
            <p:cNvPr id="64" name="Oval 371">
              <a:extLst>
                <a:ext uri="{FF2B5EF4-FFF2-40B4-BE49-F238E27FC236}">
                  <a16:creationId xmlns:a16="http://schemas.microsoft.com/office/drawing/2014/main" id="{8ACC10B3-7804-4F80-9247-99778156DBD2}"/>
                </a:ext>
              </a:extLst>
            </p:cNvPr>
            <p:cNvSpPr/>
            <p:nvPr/>
          </p:nvSpPr>
          <p:spPr>
            <a:xfrm>
              <a:off x="6635727" y="4665364"/>
              <a:ext cx="283440" cy="2834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Oval 371">
              <a:extLst>
                <a:ext uri="{FF2B5EF4-FFF2-40B4-BE49-F238E27FC236}">
                  <a16:creationId xmlns:a16="http://schemas.microsoft.com/office/drawing/2014/main" id="{0539C53D-247E-4082-88D9-CAD0164E73C4}"/>
                </a:ext>
              </a:extLst>
            </p:cNvPr>
            <p:cNvSpPr/>
            <p:nvPr/>
          </p:nvSpPr>
          <p:spPr>
            <a:xfrm>
              <a:off x="4623082" y="4655071"/>
              <a:ext cx="283440" cy="2834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Oval 371">
              <a:extLst>
                <a:ext uri="{FF2B5EF4-FFF2-40B4-BE49-F238E27FC236}">
                  <a16:creationId xmlns:a16="http://schemas.microsoft.com/office/drawing/2014/main" id="{07F0BA48-C665-4D20-B3B9-9BD0D94F4A71}"/>
                </a:ext>
              </a:extLst>
            </p:cNvPr>
            <p:cNvSpPr/>
            <p:nvPr/>
          </p:nvSpPr>
          <p:spPr>
            <a:xfrm>
              <a:off x="4957916" y="2699419"/>
              <a:ext cx="283440" cy="283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0A4EFA0D-546F-4468-82DF-C28762AF5D1C}"/>
              </a:ext>
            </a:extLst>
          </p:cNvPr>
          <p:cNvSpPr/>
          <p:nvPr/>
        </p:nvSpPr>
        <p:spPr>
          <a:xfrm rot="5400000">
            <a:off x="1627030" y="3632340"/>
            <a:ext cx="3732594" cy="948759"/>
          </a:xfrm>
          <a:prstGeom prst="trapezoid">
            <a:avLst>
              <a:gd name="adj" fmla="val 66743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0DA479-1928-4DCC-9850-969564A5EA51}"/>
              </a:ext>
            </a:extLst>
          </p:cNvPr>
          <p:cNvSpPr/>
          <p:nvPr/>
        </p:nvSpPr>
        <p:spPr>
          <a:xfrm>
            <a:off x="6070222" y="5543453"/>
            <a:ext cx="2520001" cy="29635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데이터 활용 기본적인 집계 및 수집 등을 통한 고객 이해를 위한 변수 정의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D19E1E0B-E8DF-4B41-B7D0-7A35F9C51631}"/>
              </a:ext>
            </a:extLst>
          </p:cNvPr>
          <p:cNvSpPr/>
          <p:nvPr/>
        </p:nvSpPr>
        <p:spPr>
          <a:xfrm>
            <a:off x="3145128" y="4504789"/>
            <a:ext cx="1876409" cy="87488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“1”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에서 수집된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변수들의 조합 및 활용을 통한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이해 확대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0D58213-B23A-45FC-A134-8BB379C66A41}"/>
              </a:ext>
            </a:extLst>
          </p:cNvPr>
          <p:cNvSpPr/>
          <p:nvPr/>
        </p:nvSpPr>
        <p:spPr>
          <a:xfrm>
            <a:off x="3399368" y="2273456"/>
            <a:ext cx="2800423" cy="87488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Machine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learning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을 통한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잠재 의미 발굴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FAE056-6CFF-42D5-B265-7A89E69AB878}"/>
              </a:ext>
            </a:extLst>
          </p:cNvPr>
          <p:cNvSpPr/>
          <p:nvPr/>
        </p:nvSpPr>
        <p:spPr>
          <a:xfrm>
            <a:off x="635866" y="1450463"/>
            <a:ext cx="7872268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Life style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및 행동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style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을 정의할 수 있는 변수 개발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다각적 이해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추구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538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9"/>
    </mc:Choice>
    <mc:Fallback xmlns="">
      <p:transition spd="slow" advTm="25859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4. Data analysis in Marketing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고객 이해를 위한 데이터 모델 설계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sp>
        <p:nvSpPr>
          <p:cNvPr id="12" name="사다리꼴 11">
            <a:extLst>
              <a:ext uri="{FF2B5EF4-FFF2-40B4-BE49-F238E27FC236}">
                <a16:creationId xmlns:a16="http://schemas.microsoft.com/office/drawing/2014/main" id="{0A4EFA0D-546F-4468-82DF-C28762AF5D1C}"/>
              </a:ext>
            </a:extLst>
          </p:cNvPr>
          <p:cNvSpPr/>
          <p:nvPr/>
        </p:nvSpPr>
        <p:spPr>
          <a:xfrm rot="5400000" flipV="1">
            <a:off x="905022" y="3542354"/>
            <a:ext cx="3732594" cy="1364198"/>
          </a:xfrm>
          <a:prstGeom prst="trapezoid">
            <a:avLst>
              <a:gd name="adj" fmla="val 66743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FAE056-6CFF-42D5-B265-7A89E69AB878}"/>
              </a:ext>
            </a:extLst>
          </p:cNvPr>
          <p:cNvSpPr/>
          <p:nvPr/>
        </p:nvSpPr>
        <p:spPr>
          <a:xfrm>
            <a:off x="643729" y="1626934"/>
            <a:ext cx="7872268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Life style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및 행동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style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을 정의할 수 있는 변수 개발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다각적 이해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추구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5B89ED7-07AE-4C44-85E3-9027D82A57F1}"/>
              </a:ext>
            </a:extLst>
          </p:cNvPr>
          <p:cNvSpPr/>
          <p:nvPr/>
        </p:nvSpPr>
        <p:spPr>
          <a:xfrm>
            <a:off x="3491177" y="2353386"/>
            <a:ext cx="5070325" cy="3737364"/>
          </a:xfrm>
          <a:prstGeom prst="rect">
            <a:avLst/>
          </a:prstGeom>
          <a:solidFill>
            <a:schemeClr val="bg1"/>
          </a:solidFill>
          <a:ln w="3175">
            <a:solidFill>
              <a:sysClr val="window" lastClr="FFFFFF">
                <a:lumMod val="65000"/>
              </a:sysClr>
            </a:solidFill>
          </a:ln>
          <a:effectLst/>
        </p:spPr>
        <p:txBody>
          <a:bodyPr rot="0" spcFirstLastPara="0" vertOverflow="overflow" horzOverflow="overflow" vert="horz" wrap="square" lIns="18000" tIns="0" rIns="18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endParaRPr lang="ko-KR" altLang="en-US" sz="1200" b="1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C57B20FC-DCBD-440B-B344-998F0147DC6D}"/>
              </a:ext>
            </a:extLst>
          </p:cNvPr>
          <p:cNvSpPr/>
          <p:nvPr/>
        </p:nvSpPr>
        <p:spPr>
          <a:xfrm>
            <a:off x="3664708" y="2562241"/>
            <a:ext cx="1476000" cy="332570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36000" tIns="46800" rIns="36000" bIns="468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6" name="Rectangle 103">
            <a:extLst>
              <a:ext uri="{FF2B5EF4-FFF2-40B4-BE49-F238E27FC236}">
                <a16:creationId xmlns:a16="http://schemas.microsoft.com/office/drawing/2014/main" id="{43EDBC72-FB9F-48A5-A394-CBE3BF7BF2CD}"/>
              </a:ext>
            </a:extLst>
          </p:cNvPr>
          <p:cNvSpPr/>
          <p:nvPr/>
        </p:nvSpPr>
        <p:spPr>
          <a:xfrm>
            <a:off x="3664708" y="2938379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연령</a:t>
            </a:r>
          </a:p>
        </p:txBody>
      </p:sp>
      <p:sp>
        <p:nvSpPr>
          <p:cNvPr id="7" name="Rectangle 104">
            <a:extLst>
              <a:ext uri="{FF2B5EF4-FFF2-40B4-BE49-F238E27FC236}">
                <a16:creationId xmlns:a16="http://schemas.microsoft.com/office/drawing/2014/main" id="{062BC0CC-6B59-4C57-BFDA-5245649116AD}"/>
              </a:ext>
            </a:extLst>
          </p:cNvPr>
          <p:cNvSpPr/>
          <p:nvPr/>
        </p:nvSpPr>
        <p:spPr>
          <a:xfrm>
            <a:off x="3664708" y="3206517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성별</a:t>
            </a:r>
          </a:p>
        </p:txBody>
      </p:sp>
      <p:sp>
        <p:nvSpPr>
          <p:cNvPr id="16" name="Rectangle 105">
            <a:extLst>
              <a:ext uri="{FF2B5EF4-FFF2-40B4-BE49-F238E27FC236}">
                <a16:creationId xmlns:a16="http://schemas.microsoft.com/office/drawing/2014/main" id="{982C4499-F730-4383-B5E0-5A9F378A6585}"/>
              </a:ext>
            </a:extLst>
          </p:cNvPr>
          <p:cNvSpPr/>
          <p:nvPr/>
        </p:nvSpPr>
        <p:spPr>
          <a:xfrm>
            <a:off x="3664708" y="3474655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자택 주소</a:t>
            </a:r>
          </a:p>
        </p:txBody>
      </p:sp>
      <p:sp>
        <p:nvSpPr>
          <p:cNvPr id="20" name="Rectangle 106">
            <a:extLst>
              <a:ext uri="{FF2B5EF4-FFF2-40B4-BE49-F238E27FC236}">
                <a16:creationId xmlns:a16="http://schemas.microsoft.com/office/drawing/2014/main" id="{B879EDF2-628A-442C-8599-71A54F04FE4E}"/>
              </a:ext>
            </a:extLst>
          </p:cNvPr>
          <p:cNvSpPr/>
          <p:nvPr/>
        </p:nvSpPr>
        <p:spPr>
          <a:xfrm>
            <a:off x="3664708" y="3750886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회원가입경과일</a:t>
            </a:r>
          </a:p>
        </p:txBody>
      </p:sp>
      <p:sp>
        <p:nvSpPr>
          <p:cNvPr id="35" name="Rectangle 107">
            <a:extLst>
              <a:ext uri="{FF2B5EF4-FFF2-40B4-BE49-F238E27FC236}">
                <a16:creationId xmlns:a16="http://schemas.microsoft.com/office/drawing/2014/main" id="{E88AD0FE-9B51-42B5-AEF9-914796387C67}"/>
              </a:ext>
            </a:extLst>
          </p:cNvPr>
          <p:cNvSpPr/>
          <p:nvPr/>
        </p:nvSpPr>
        <p:spPr>
          <a:xfrm>
            <a:off x="3664708" y="4019024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Life Stage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그룹</a:t>
            </a:r>
          </a:p>
        </p:txBody>
      </p:sp>
      <p:sp>
        <p:nvSpPr>
          <p:cNvPr id="36" name="Rectangle 108">
            <a:extLst>
              <a:ext uri="{FF2B5EF4-FFF2-40B4-BE49-F238E27FC236}">
                <a16:creationId xmlns:a16="http://schemas.microsoft.com/office/drawing/2014/main" id="{6B8F74DA-B37A-4FF7-B043-6EAF5F71A9D4}"/>
              </a:ext>
            </a:extLst>
          </p:cNvPr>
          <p:cNvSpPr/>
          <p:nvPr/>
        </p:nvSpPr>
        <p:spPr>
          <a:xfrm>
            <a:off x="3664708" y="4287162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여행지</a:t>
            </a:r>
          </a:p>
        </p:txBody>
      </p:sp>
      <p:sp>
        <p:nvSpPr>
          <p:cNvPr id="37" name="Rectangle 109">
            <a:extLst>
              <a:ext uri="{FF2B5EF4-FFF2-40B4-BE49-F238E27FC236}">
                <a16:creationId xmlns:a16="http://schemas.microsoft.com/office/drawing/2014/main" id="{2811D8EA-F946-4877-994C-FA9DA1C55356}"/>
              </a:ext>
            </a:extLst>
          </p:cNvPr>
          <p:cNvSpPr/>
          <p:nvPr/>
        </p:nvSpPr>
        <p:spPr>
          <a:xfrm>
            <a:off x="3664708" y="4556182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구매건수</a:t>
            </a:r>
          </a:p>
        </p:txBody>
      </p:sp>
      <p:sp>
        <p:nvSpPr>
          <p:cNvPr id="67" name="Rectangle 109">
            <a:extLst>
              <a:ext uri="{FF2B5EF4-FFF2-40B4-BE49-F238E27FC236}">
                <a16:creationId xmlns:a16="http://schemas.microsoft.com/office/drawing/2014/main" id="{2B04D46F-46FC-4938-833B-94DD211A67C6}"/>
              </a:ext>
            </a:extLst>
          </p:cNvPr>
          <p:cNvSpPr/>
          <p:nvPr/>
        </p:nvSpPr>
        <p:spPr>
          <a:xfrm>
            <a:off x="3664708" y="4822550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구매금액</a:t>
            </a:r>
          </a:p>
        </p:txBody>
      </p:sp>
      <p:sp>
        <p:nvSpPr>
          <p:cNvPr id="70" name="Rectangle 102">
            <a:extLst>
              <a:ext uri="{FF2B5EF4-FFF2-40B4-BE49-F238E27FC236}">
                <a16:creationId xmlns:a16="http://schemas.microsoft.com/office/drawing/2014/main" id="{26A14EA2-8122-46C5-B7F1-E3386E22D1C6}"/>
              </a:ext>
            </a:extLst>
          </p:cNvPr>
          <p:cNvSpPr/>
          <p:nvPr/>
        </p:nvSpPr>
        <p:spPr>
          <a:xfrm>
            <a:off x="5286759" y="2553333"/>
            <a:ext cx="1476000" cy="332570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36000" tIns="46800" rIns="36000" bIns="468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71" name="Rectangle 103">
            <a:extLst>
              <a:ext uri="{FF2B5EF4-FFF2-40B4-BE49-F238E27FC236}">
                <a16:creationId xmlns:a16="http://schemas.microsoft.com/office/drawing/2014/main" id="{99CDBBA6-CEFD-47C5-84A5-85F413BCC387}"/>
              </a:ext>
            </a:extLst>
          </p:cNvPr>
          <p:cNvSpPr/>
          <p:nvPr/>
        </p:nvSpPr>
        <p:spPr>
          <a:xfrm>
            <a:off x="5286759" y="2929471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RFM </a:t>
            </a:r>
            <a:endParaRPr lang="ko-KR" altLang="en-US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Rectangle 104">
            <a:extLst>
              <a:ext uri="{FF2B5EF4-FFF2-40B4-BE49-F238E27FC236}">
                <a16:creationId xmlns:a16="http://schemas.microsoft.com/office/drawing/2014/main" id="{4178F3CD-5855-43C6-B4F5-859F5B733712}"/>
              </a:ext>
            </a:extLst>
          </p:cNvPr>
          <p:cNvSpPr/>
          <p:nvPr/>
        </p:nvSpPr>
        <p:spPr>
          <a:xfrm>
            <a:off x="5286759" y="3197609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주구매상품</a:t>
            </a:r>
          </a:p>
        </p:txBody>
      </p:sp>
      <p:sp>
        <p:nvSpPr>
          <p:cNvPr id="73" name="Rectangle 105">
            <a:extLst>
              <a:ext uri="{FF2B5EF4-FFF2-40B4-BE49-F238E27FC236}">
                <a16:creationId xmlns:a16="http://schemas.microsoft.com/office/drawing/2014/main" id="{2B1B8FD6-13EF-483F-950C-6E8BF4757438}"/>
              </a:ext>
            </a:extLst>
          </p:cNvPr>
          <p:cNvSpPr/>
          <p:nvPr/>
        </p:nvSpPr>
        <p:spPr>
          <a:xfrm>
            <a:off x="5286759" y="3465747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주선호여행지</a:t>
            </a:r>
          </a:p>
        </p:txBody>
      </p:sp>
      <p:sp>
        <p:nvSpPr>
          <p:cNvPr id="74" name="Rectangle 106">
            <a:extLst>
              <a:ext uri="{FF2B5EF4-FFF2-40B4-BE49-F238E27FC236}">
                <a16:creationId xmlns:a16="http://schemas.microsoft.com/office/drawing/2014/main" id="{1A858211-CEF3-499C-B6D9-A6084B252F8D}"/>
              </a:ext>
            </a:extLst>
          </p:cNvPr>
          <p:cNvSpPr/>
          <p:nvPr/>
        </p:nvSpPr>
        <p:spPr>
          <a:xfrm>
            <a:off x="5286759" y="3741978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1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활성채널수</a:t>
            </a:r>
            <a:endParaRPr lang="ko-KR" altLang="en-US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Rectangle 107">
            <a:extLst>
              <a:ext uri="{FF2B5EF4-FFF2-40B4-BE49-F238E27FC236}">
                <a16:creationId xmlns:a16="http://schemas.microsoft.com/office/drawing/2014/main" id="{4D7BD7C0-1172-4C9E-881E-3068CD016BD5}"/>
              </a:ext>
            </a:extLst>
          </p:cNvPr>
          <p:cNvSpPr/>
          <p:nvPr/>
        </p:nvSpPr>
        <p:spPr>
          <a:xfrm>
            <a:off x="5286759" y="4010116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이벤트참여율</a:t>
            </a:r>
          </a:p>
        </p:txBody>
      </p:sp>
      <p:sp>
        <p:nvSpPr>
          <p:cNvPr id="76" name="Rectangle 108">
            <a:extLst>
              <a:ext uri="{FF2B5EF4-FFF2-40B4-BE49-F238E27FC236}">
                <a16:creationId xmlns:a16="http://schemas.microsoft.com/office/drawing/2014/main" id="{21BE5C58-4504-4BEA-AB70-DB5C417FE27E}"/>
              </a:ext>
            </a:extLst>
          </p:cNvPr>
          <p:cNvSpPr/>
          <p:nvPr/>
        </p:nvSpPr>
        <p:spPr>
          <a:xfrm>
            <a:off x="5286759" y="4278254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상품중복율</a:t>
            </a:r>
          </a:p>
        </p:txBody>
      </p:sp>
      <p:sp>
        <p:nvSpPr>
          <p:cNvPr id="77" name="Rectangle 109">
            <a:extLst>
              <a:ext uri="{FF2B5EF4-FFF2-40B4-BE49-F238E27FC236}">
                <a16:creationId xmlns:a16="http://schemas.microsoft.com/office/drawing/2014/main" id="{51A33DE3-481E-4C4F-9825-F6D3C66F28C3}"/>
              </a:ext>
            </a:extLst>
          </p:cNvPr>
          <p:cNvSpPr/>
          <p:nvPr/>
        </p:nvSpPr>
        <p:spPr>
          <a:xfrm>
            <a:off x="5286759" y="4547274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주구매시간대</a:t>
            </a:r>
          </a:p>
        </p:txBody>
      </p:sp>
      <p:sp>
        <p:nvSpPr>
          <p:cNvPr id="78" name="Rectangle 109">
            <a:extLst>
              <a:ext uri="{FF2B5EF4-FFF2-40B4-BE49-F238E27FC236}">
                <a16:creationId xmlns:a16="http://schemas.microsoft.com/office/drawing/2014/main" id="{CE593AB5-C28F-4029-BA37-910E600D2BB6}"/>
              </a:ext>
            </a:extLst>
          </p:cNvPr>
          <p:cNvSpPr/>
          <p:nvPr/>
        </p:nvSpPr>
        <p:spPr>
          <a:xfrm>
            <a:off x="5286759" y="4813642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매출기여정도</a:t>
            </a:r>
          </a:p>
        </p:txBody>
      </p:sp>
      <p:sp>
        <p:nvSpPr>
          <p:cNvPr id="79" name="Rectangle 102">
            <a:extLst>
              <a:ext uri="{FF2B5EF4-FFF2-40B4-BE49-F238E27FC236}">
                <a16:creationId xmlns:a16="http://schemas.microsoft.com/office/drawing/2014/main" id="{95CEFF8E-A72E-4DA6-B1D9-B776D8508360}"/>
              </a:ext>
            </a:extLst>
          </p:cNvPr>
          <p:cNvSpPr/>
          <p:nvPr/>
        </p:nvSpPr>
        <p:spPr>
          <a:xfrm>
            <a:off x="6917689" y="2562241"/>
            <a:ext cx="1476000" cy="332570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36000" tIns="46800" rIns="36000" bIns="468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</a:p>
        </p:txBody>
      </p:sp>
      <p:sp>
        <p:nvSpPr>
          <p:cNvPr id="80" name="Rectangle 103">
            <a:extLst>
              <a:ext uri="{FF2B5EF4-FFF2-40B4-BE49-F238E27FC236}">
                <a16:creationId xmlns:a16="http://schemas.microsoft.com/office/drawing/2014/main" id="{1AD06674-FB0E-4028-8545-5176E854BA85}"/>
              </a:ext>
            </a:extLst>
          </p:cNvPr>
          <p:cNvSpPr/>
          <p:nvPr/>
        </p:nvSpPr>
        <p:spPr>
          <a:xfrm>
            <a:off x="6917689" y="2938379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가망고객</a:t>
            </a: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Score</a:t>
            </a:r>
            <a:endParaRPr lang="ko-KR" altLang="en-US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Rectangle 104">
            <a:extLst>
              <a:ext uri="{FF2B5EF4-FFF2-40B4-BE49-F238E27FC236}">
                <a16:creationId xmlns:a16="http://schemas.microsoft.com/office/drawing/2014/main" id="{F834FCF9-9701-45A8-8189-A0998EA96149}"/>
              </a:ext>
            </a:extLst>
          </p:cNvPr>
          <p:cNvSpPr/>
          <p:nvPr/>
        </p:nvSpPr>
        <p:spPr>
          <a:xfrm>
            <a:off x="6917689" y="3206517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Cherry Picker</a:t>
            </a:r>
            <a:endParaRPr lang="ko-KR" altLang="en-US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Rectangle 105">
            <a:extLst>
              <a:ext uri="{FF2B5EF4-FFF2-40B4-BE49-F238E27FC236}">
                <a16:creationId xmlns:a16="http://schemas.microsoft.com/office/drawing/2014/main" id="{99219BD5-A320-4E2D-A429-1070ADFF1052}"/>
              </a:ext>
            </a:extLst>
          </p:cNvPr>
          <p:cNvSpPr/>
          <p:nvPr/>
        </p:nvSpPr>
        <p:spPr>
          <a:xfrm>
            <a:off x="6917689" y="3474655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상품선호도</a:t>
            </a:r>
          </a:p>
        </p:txBody>
      </p:sp>
      <p:sp>
        <p:nvSpPr>
          <p:cNvPr id="83" name="Rectangle 106">
            <a:extLst>
              <a:ext uri="{FF2B5EF4-FFF2-40B4-BE49-F238E27FC236}">
                <a16:creationId xmlns:a16="http://schemas.microsoft.com/office/drawing/2014/main" id="{EDA57A01-8ECA-4DE7-A7AD-42F22C972E97}"/>
              </a:ext>
            </a:extLst>
          </p:cNvPr>
          <p:cNvSpPr/>
          <p:nvPr/>
        </p:nvSpPr>
        <p:spPr>
          <a:xfrm>
            <a:off x="6917689" y="3750886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장바구니전환율</a:t>
            </a:r>
          </a:p>
        </p:txBody>
      </p:sp>
      <p:sp>
        <p:nvSpPr>
          <p:cNvPr id="84" name="Rectangle 107">
            <a:extLst>
              <a:ext uri="{FF2B5EF4-FFF2-40B4-BE49-F238E27FC236}">
                <a16:creationId xmlns:a16="http://schemas.microsoft.com/office/drawing/2014/main" id="{64FF5F8A-0256-455F-8041-4DCC31E18408}"/>
              </a:ext>
            </a:extLst>
          </p:cNvPr>
          <p:cNvSpPr/>
          <p:nvPr/>
        </p:nvSpPr>
        <p:spPr>
          <a:xfrm>
            <a:off x="6917689" y="4019024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en-US" altLang="ko-KR" sz="1200" spc="-1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RFM Score</a:t>
            </a:r>
            <a:endParaRPr lang="ko-KR" altLang="en-US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Rectangle 108">
            <a:extLst>
              <a:ext uri="{FF2B5EF4-FFF2-40B4-BE49-F238E27FC236}">
                <a16:creationId xmlns:a16="http://schemas.microsoft.com/office/drawing/2014/main" id="{4105CFC9-B5E7-4952-A996-AD96F39C751D}"/>
              </a:ext>
            </a:extLst>
          </p:cNvPr>
          <p:cNvSpPr/>
          <p:nvPr/>
        </p:nvSpPr>
        <p:spPr>
          <a:xfrm>
            <a:off x="6917689" y="4287162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고객</a:t>
            </a:r>
            <a:r>
              <a:rPr lang="en-US" altLang="ko-KR" sz="1200" spc="-100">
                <a:latin typeface="맑은 고딕" panose="020B0503020000020004" pitchFamily="50" charset="-127"/>
                <a:ea typeface="맑은 고딕" panose="020B0503020000020004" pitchFamily="50" charset="-127"/>
              </a:rPr>
              <a:t>Segment</a:t>
            </a:r>
            <a:endParaRPr lang="ko-KR" altLang="en-US" sz="1200" spc="-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Rectangle 109">
            <a:extLst>
              <a:ext uri="{FF2B5EF4-FFF2-40B4-BE49-F238E27FC236}">
                <a16:creationId xmlns:a16="http://schemas.microsoft.com/office/drawing/2014/main" id="{29E73677-4B10-411D-9F8C-1DEFF27EDEE0}"/>
              </a:ext>
            </a:extLst>
          </p:cNvPr>
          <p:cNvSpPr/>
          <p:nvPr/>
        </p:nvSpPr>
        <p:spPr>
          <a:xfrm>
            <a:off x="3664708" y="5088918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객단가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91" name="Rectangle 109">
            <a:extLst>
              <a:ext uri="{FF2B5EF4-FFF2-40B4-BE49-F238E27FC236}">
                <a16:creationId xmlns:a16="http://schemas.microsoft.com/office/drawing/2014/main" id="{3BD52BF3-7F99-4068-B287-35264A70D8FB}"/>
              </a:ext>
            </a:extLst>
          </p:cNvPr>
          <p:cNvSpPr/>
          <p:nvPr/>
        </p:nvSpPr>
        <p:spPr>
          <a:xfrm>
            <a:off x="3664708" y="5349652"/>
            <a:ext cx="1476000" cy="22760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txBody>
          <a:bodyPr rot="0" spcFirstLastPara="0" vert="horz" wrap="square" lIns="36000" tIns="46800" rIns="3600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방문채널수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469704DF-845E-4872-B179-D7A41CC8C6A5}"/>
              </a:ext>
            </a:extLst>
          </p:cNvPr>
          <p:cNvSpPr/>
          <p:nvPr/>
        </p:nvSpPr>
        <p:spPr>
          <a:xfrm rot="20566538">
            <a:off x="4091149" y="5051584"/>
            <a:ext cx="4227827" cy="332570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F45E8D-0A8C-4BB7-95E4-B28A3F8BC7E2}"/>
              </a:ext>
            </a:extLst>
          </p:cNvPr>
          <p:cNvGrpSpPr/>
          <p:nvPr/>
        </p:nvGrpSpPr>
        <p:grpSpPr>
          <a:xfrm>
            <a:off x="819063" y="4123919"/>
            <a:ext cx="1835208" cy="1787029"/>
            <a:chOff x="4331227" y="2678647"/>
            <a:chExt cx="2587940" cy="252000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D8A3517-E3A7-4E64-9E57-37CB15F8F449}"/>
                </a:ext>
              </a:extLst>
            </p:cNvPr>
            <p:cNvSpPr/>
            <p:nvPr/>
          </p:nvSpPr>
          <p:spPr>
            <a:xfrm>
              <a:off x="4354087" y="2690222"/>
              <a:ext cx="2484000" cy="2484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부분 원형 61">
              <a:extLst>
                <a:ext uri="{FF2B5EF4-FFF2-40B4-BE49-F238E27FC236}">
                  <a16:creationId xmlns:a16="http://schemas.microsoft.com/office/drawing/2014/main" id="{860951FB-046D-41BA-9380-E6618E9AF3EF}"/>
                </a:ext>
              </a:extLst>
            </p:cNvPr>
            <p:cNvSpPr/>
            <p:nvPr/>
          </p:nvSpPr>
          <p:spPr>
            <a:xfrm>
              <a:off x="4331227" y="2678647"/>
              <a:ext cx="2520000" cy="2520000"/>
            </a:xfrm>
            <a:prstGeom prst="pie">
              <a:avLst>
                <a:gd name="adj1" fmla="val 2004699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C72546A-90BF-4637-A884-85C1C6A6F0AE}"/>
                </a:ext>
              </a:extLst>
            </p:cNvPr>
            <p:cNvSpPr/>
            <p:nvPr/>
          </p:nvSpPr>
          <p:spPr>
            <a:xfrm>
              <a:off x="4524097" y="2839188"/>
              <a:ext cx="2160000" cy="216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부분 원형 8">
              <a:extLst>
                <a:ext uri="{FF2B5EF4-FFF2-40B4-BE49-F238E27FC236}">
                  <a16:creationId xmlns:a16="http://schemas.microsoft.com/office/drawing/2014/main" id="{CA6E8982-2C88-4C6F-BF03-3648310179C2}"/>
                </a:ext>
              </a:extLst>
            </p:cNvPr>
            <p:cNvSpPr/>
            <p:nvPr/>
          </p:nvSpPr>
          <p:spPr>
            <a:xfrm>
              <a:off x="4512459" y="2834851"/>
              <a:ext cx="2160000" cy="2160000"/>
            </a:xfrm>
            <a:prstGeom prst="pie">
              <a:avLst>
                <a:gd name="adj1" fmla="val 7046954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416834D-AB14-44C0-87C4-6F0F3FB0F18F}"/>
                </a:ext>
              </a:extLst>
            </p:cNvPr>
            <p:cNvSpPr/>
            <p:nvPr/>
          </p:nvSpPr>
          <p:spPr>
            <a:xfrm>
              <a:off x="4664727" y="2988646"/>
              <a:ext cx="1859240" cy="18592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부분 원형 3">
              <a:extLst>
                <a:ext uri="{FF2B5EF4-FFF2-40B4-BE49-F238E27FC236}">
                  <a16:creationId xmlns:a16="http://schemas.microsoft.com/office/drawing/2014/main" id="{B5934AD8-8CC0-414F-83CE-61390F79F33E}"/>
                </a:ext>
              </a:extLst>
            </p:cNvPr>
            <p:cNvSpPr/>
            <p:nvPr/>
          </p:nvSpPr>
          <p:spPr>
            <a:xfrm>
              <a:off x="4663299" y="2982120"/>
              <a:ext cx="1861200" cy="1861200"/>
            </a:xfrm>
            <a:prstGeom prst="pie">
              <a:avLst>
                <a:gd name="adj1" fmla="val 14377853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8EEB8370-A981-4AF6-BD87-87E34D584EE4}"/>
                </a:ext>
              </a:extLst>
            </p:cNvPr>
            <p:cNvSpPr/>
            <p:nvPr/>
          </p:nvSpPr>
          <p:spPr>
            <a:xfrm rot="12317049">
              <a:off x="6372905" y="4508792"/>
              <a:ext cx="343546" cy="205337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778543B2-F6C5-48E5-A120-FFD2C7C466D9}"/>
                </a:ext>
              </a:extLst>
            </p:cNvPr>
            <p:cNvSpPr/>
            <p:nvPr/>
          </p:nvSpPr>
          <p:spPr>
            <a:xfrm rot="17875403">
              <a:off x="4915987" y="4656555"/>
              <a:ext cx="343546" cy="205337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D9E23E1-C85E-4AB3-BDF5-1587A87C1DF9}"/>
                </a:ext>
              </a:extLst>
            </p:cNvPr>
            <p:cNvSpPr/>
            <p:nvPr/>
          </p:nvSpPr>
          <p:spPr>
            <a:xfrm>
              <a:off x="4849807" y="3160556"/>
              <a:ext cx="1512000" cy="15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C8B09C58-6D92-4B46-9A01-F6B1F44425E0}"/>
                </a:ext>
              </a:extLst>
            </p:cNvPr>
            <p:cNvSpPr/>
            <p:nvPr/>
          </p:nvSpPr>
          <p:spPr>
            <a:xfrm rot="3705291">
              <a:off x="5087722" y="3053378"/>
              <a:ext cx="343546" cy="20533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Picture 8">
              <a:extLst>
                <a:ext uri="{FF2B5EF4-FFF2-40B4-BE49-F238E27FC236}">
                  <a16:creationId xmlns:a16="http://schemas.microsoft.com/office/drawing/2014/main" id="{F821D29A-377A-4AB7-BE0F-C3EE81CF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326" y="3198497"/>
              <a:ext cx="1425103" cy="1425103"/>
            </a:xfrm>
            <a:prstGeom prst="rect">
              <a:avLst/>
            </a:prstGeom>
          </p:spPr>
        </p:pic>
        <p:sp>
          <p:nvSpPr>
            <p:cNvPr id="64" name="Oval 371">
              <a:extLst>
                <a:ext uri="{FF2B5EF4-FFF2-40B4-BE49-F238E27FC236}">
                  <a16:creationId xmlns:a16="http://schemas.microsoft.com/office/drawing/2014/main" id="{8ACC10B3-7804-4F80-9247-99778156DBD2}"/>
                </a:ext>
              </a:extLst>
            </p:cNvPr>
            <p:cNvSpPr/>
            <p:nvPr/>
          </p:nvSpPr>
          <p:spPr>
            <a:xfrm>
              <a:off x="6635727" y="4665364"/>
              <a:ext cx="283440" cy="2834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Oval 371">
              <a:extLst>
                <a:ext uri="{FF2B5EF4-FFF2-40B4-BE49-F238E27FC236}">
                  <a16:creationId xmlns:a16="http://schemas.microsoft.com/office/drawing/2014/main" id="{0539C53D-247E-4082-88D9-CAD0164E73C4}"/>
                </a:ext>
              </a:extLst>
            </p:cNvPr>
            <p:cNvSpPr/>
            <p:nvPr/>
          </p:nvSpPr>
          <p:spPr>
            <a:xfrm>
              <a:off x="4623082" y="4655071"/>
              <a:ext cx="283440" cy="2834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Oval 371">
              <a:extLst>
                <a:ext uri="{FF2B5EF4-FFF2-40B4-BE49-F238E27FC236}">
                  <a16:creationId xmlns:a16="http://schemas.microsoft.com/office/drawing/2014/main" id="{07F0BA48-C665-4D20-B3B9-9BD0D94F4A71}"/>
                </a:ext>
              </a:extLst>
            </p:cNvPr>
            <p:cNvSpPr/>
            <p:nvPr/>
          </p:nvSpPr>
          <p:spPr>
            <a:xfrm>
              <a:off x="4957916" y="2699419"/>
              <a:ext cx="283440" cy="283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D59C2FA-3961-4428-A304-F034EE2D44B6}"/>
              </a:ext>
            </a:extLst>
          </p:cNvPr>
          <p:cNvSpPr/>
          <p:nvPr/>
        </p:nvSpPr>
        <p:spPr>
          <a:xfrm>
            <a:off x="5990323" y="5463554"/>
            <a:ext cx="2520001" cy="29635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고객에 대한 이해 고도화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”</a:t>
            </a:r>
          </a:p>
        </p:txBody>
      </p:sp>
      <p:sp>
        <p:nvSpPr>
          <p:cNvPr id="40" name="Rectangle 11">
            <a:extLst>
              <a:ext uri="{FF2B5EF4-FFF2-40B4-BE49-F238E27FC236}">
                <a16:creationId xmlns:a16="http://schemas.microsoft.com/office/drawing/2014/main" id="{3B1DD388-EF16-45CD-9025-E45E0C1EB6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4610" y="2589135"/>
            <a:ext cx="1121646" cy="612000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000" rIns="18000" rtlCol="0" anchor="ctr">
            <a:noAutofit/>
          </a:bodyPr>
          <a:lstStyle/>
          <a:p>
            <a:pPr algn="ctr" defTabSz="914400" fontAlgn="ctr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Demographic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특징</a:t>
            </a: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43EFBDB7-EE0B-4872-9814-C8AFBFCB0CD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89227" y="2594483"/>
            <a:ext cx="1121646" cy="612000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000" rIns="18000" rtlCol="0" anchor="ctr">
            <a:noAutofit/>
          </a:bodyPr>
          <a:lstStyle/>
          <a:p>
            <a:pPr algn="ctr" defTabSz="914400" fontAlgn="ctr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en-US" altLang="ko-KR" sz="12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선호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접점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</a:p>
          <a:p>
            <a:pPr algn="ctr" defTabSz="914400" fontAlgn="ctr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및 관심 상품 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1A2F031C-6494-4DC4-9A31-C61DDDA37939}"/>
              </a:ext>
            </a:extLst>
          </p:cNvPr>
          <p:cNvSpPr>
            <a:spLocks noChangeArrowheads="1"/>
          </p:cNvSpPr>
          <p:nvPr/>
        </p:nvSpPr>
        <p:spPr bwMode="gray">
          <a:xfrm>
            <a:off x="504829" y="3305351"/>
            <a:ext cx="1121646" cy="612000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000" rIns="18000" rtlCol="0" anchor="ctr">
            <a:noAutofit/>
          </a:bodyPr>
          <a:lstStyle/>
          <a:p>
            <a:pPr algn="ctr" defTabSz="914400" fontAlgn="ctr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가치</a:t>
            </a:r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FEDF77E5-6350-417D-9B75-FBC5CA8F66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97127" y="3312181"/>
            <a:ext cx="1121646" cy="612000"/>
          </a:xfrm>
          <a:prstGeom prst="rect">
            <a:avLst/>
          </a:prstGeom>
          <a:solidFill>
            <a:srgbClr val="FFFFFF"/>
          </a:solidFill>
          <a:ln>
            <a:solidFill>
              <a:srgbClr val="FFFFFF">
                <a:lumMod val="7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18000" rIns="18000" rtlCol="0" anchor="ctr">
            <a:noAutofit/>
          </a:bodyPr>
          <a:lstStyle/>
          <a:p>
            <a:pPr algn="ctr" defTabSz="914400" fontAlgn="ctr">
              <a:spcBef>
                <a:spcPts val="300"/>
              </a:spcBef>
              <a:spcAft>
                <a:spcPct val="0"/>
              </a:spcAft>
              <a:buClr>
                <a:srgbClr val="000000"/>
              </a:buClr>
              <a:buSzPct val="70000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변화 확률 및 고객 가치 변화</a:t>
            </a:r>
          </a:p>
        </p:txBody>
      </p:sp>
    </p:spTree>
    <p:extLst>
      <p:ext uri="{BB962C8B-B14F-4D97-AF65-F5344CB8AC3E}">
        <p14:creationId xmlns:p14="http://schemas.microsoft.com/office/powerpoint/2010/main" val="1226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9"/>
    </mc:Choice>
    <mc:Fallback xmlns="">
      <p:transition spd="slow" advTm="25859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102AAAF6-1EC2-4BDF-AD45-C576C4EDDC4A}"/>
              </a:ext>
            </a:extLst>
          </p:cNvPr>
          <p:cNvSpPr/>
          <p:nvPr/>
        </p:nvSpPr>
        <p:spPr>
          <a:xfrm>
            <a:off x="574411" y="2258641"/>
            <a:ext cx="3762421" cy="3737364"/>
          </a:xfrm>
          <a:prstGeom prst="rect">
            <a:avLst/>
          </a:prstGeom>
          <a:solidFill>
            <a:schemeClr val="bg1"/>
          </a:solidFill>
          <a:ln w="3175">
            <a:solidFill>
              <a:sysClr val="window" lastClr="FFFFFF">
                <a:lumMod val="65000"/>
              </a:sysClr>
            </a:solidFill>
          </a:ln>
          <a:effectLst/>
        </p:spPr>
        <p:txBody>
          <a:bodyPr rot="0" spcFirstLastPara="0" vertOverflow="overflow" horzOverflow="overflow" vert="horz" wrap="square" lIns="18000" tIns="0" rIns="18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endParaRPr lang="ko-KR" altLang="en-US" sz="1200" b="1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4. Data analysis in Marketing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고객 이해를 위한 데이터 모델 설계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51C4141-073E-4C12-A988-563BE048D698}"/>
              </a:ext>
            </a:extLst>
          </p:cNvPr>
          <p:cNvGrpSpPr/>
          <p:nvPr/>
        </p:nvGrpSpPr>
        <p:grpSpPr>
          <a:xfrm>
            <a:off x="932706" y="2566995"/>
            <a:ext cx="3059191" cy="3120656"/>
            <a:chOff x="5177889" y="2354970"/>
            <a:chExt cx="1866551" cy="1934262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ED9981A2-42E4-4FEF-B658-BB0E8D33AA1A}"/>
                </a:ext>
              </a:extLst>
            </p:cNvPr>
            <p:cNvGrpSpPr/>
            <p:nvPr/>
          </p:nvGrpSpPr>
          <p:grpSpPr>
            <a:xfrm>
              <a:off x="5177889" y="2456031"/>
              <a:ext cx="1866551" cy="1808563"/>
              <a:chOff x="5177889" y="2456031"/>
              <a:chExt cx="1866551" cy="1808563"/>
            </a:xfrm>
          </p:grpSpPr>
          <p:cxnSp>
            <p:nvCxnSpPr>
              <p:cNvPr id="35" name="직선 화살표 연결선 34">
                <a:extLst>
                  <a:ext uri="{FF2B5EF4-FFF2-40B4-BE49-F238E27FC236}">
                    <a16:creationId xmlns:a16="http://schemas.microsoft.com/office/drawing/2014/main" id="{9BE06AF3-43A7-40CA-9C31-775D8A43283A}"/>
                  </a:ext>
                </a:extLst>
              </p:cNvPr>
              <p:cNvCxnSpPr/>
              <p:nvPr/>
            </p:nvCxnSpPr>
            <p:spPr bwMode="auto">
              <a:xfrm>
                <a:off x="6525269" y="3736207"/>
                <a:ext cx="519171" cy="0"/>
              </a:xfrm>
              <a:prstGeom prst="straightConnector1">
                <a:avLst/>
              </a:prstGeom>
              <a:solidFill>
                <a:srgbClr val="FFCC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6" name="직선 화살표 연결선 35">
                <a:extLst>
                  <a:ext uri="{FF2B5EF4-FFF2-40B4-BE49-F238E27FC236}">
                    <a16:creationId xmlns:a16="http://schemas.microsoft.com/office/drawing/2014/main" id="{B6A72670-F3AE-465E-8D18-BAC07DC9B489}"/>
                  </a:ext>
                </a:extLst>
              </p:cNvPr>
              <p:cNvCxnSpPr/>
              <p:nvPr/>
            </p:nvCxnSpPr>
            <p:spPr bwMode="auto">
              <a:xfrm flipH="1">
                <a:off x="5177889" y="3854820"/>
                <a:ext cx="400637" cy="409774"/>
              </a:xfrm>
              <a:prstGeom prst="straightConnector1">
                <a:avLst/>
              </a:prstGeom>
              <a:solidFill>
                <a:srgbClr val="FFCC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cxnSp>
            <p:nvCxnSpPr>
              <p:cNvPr id="37" name="직선 화살표 연결선 36">
                <a:extLst>
                  <a:ext uri="{FF2B5EF4-FFF2-40B4-BE49-F238E27FC236}">
                    <a16:creationId xmlns:a16="http://schemas.microsoft.com/office/drawing/2014/main" id="{C2A01390-76D9-4A6B-BA24-0159DB357B5A}"/>
                  </a:ext>
                </a:extLst>
              </p:cNvPr>
              <p:cNvCxnSpPr/>
              <p:nvPr/>
            </p:nvCxnSpPr>
            <p:spPr bwMode="auto">
              <a:xfrm flipV="1">
                <a:off x="5708381" y="2456031"/>
                <a:ext cx="0" cy="719667"/>
              </a:xfrm>
              <a:prstGeom prst="straightConnector1">
                <a:avLst/>
              </a:prstGeom>
              <a:solidFill>
                <a:srgbClr val="FFCCFF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</p:spPr>
          </p:cxnSp>
          <p:grpSp>
            <p:nvGrpSpPr>
              <p:cNvPr id="38" name="그룹 37">
                <a:extLst>
                  <a:ext uri="{FF2B5EF4-FFF2-40B4-BE49-F238E27FC236}">
                    <a16:creationId xmlns:a16="http://schemas.microsoft.com/office/drawing/2014/main" id="{0488A61A-EFEF-4351-A918-873A8FB56A79}"/>
                  </a:ext>
                </a:extLst>
              </p:cNvPr>
              <p:cNvGrpSpPr/>
              <p:nvPr/>
            </p:nvGrpSpPr>
            <p:grpSpPr>
              <a:xfrm>
                <a:off x="5324332" y="2673475"/>
                <a:ext cx="1477457" cy="1442914"/>
                <a:chOff x="7576466" y="4233036"/>
                <a:chExt cx="1477457" cy="1442914"/>
              </a:xfrm>
            </p:grpSpPr>
            <p:sp>
              <p:nvSpPr>
                <p:cNvPr id="39" name="AutoShape 26">
                  <a:extLst>
                    <a:ext uri="{FF2B5EF4-FFF2-40B4-BE49-F238E27FC236}">
                      <a16:creationId xmlns:a16="http://schemas.microsoft.com/office/drawing/2014/main" id="{FD3C499F-05ED-451D-8DDC-51D7E2225C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848420" y="4962960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91A8D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0" name="AutoShape 27">
                  <a:extLst>
                    <a:ext uri="{FF2B5EF4-FFF2-40B4-BE49-F238E27FC236}">
                      <a16:creationId xmlns:a16="http://schemas.microsoft.com/office/drawing/2014/main" id="{312030C7-388B-4F26-B68E-3EAFEE08D6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225279" y="4962960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F09A98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1" name="AutoShape 28">
                  <a:extLst>
                    <a:ext uri="{FF2B5EF4-FFF2-40B4-BE49-F238E27FC236}">
                      <a16:creationId xmlns:a16="http://schemas.microsoft.com/office/drawing/2014/main" id="{C419F453-9F4D-4EC2-A09F-1F2CD108AF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602138" y="4962960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2" name="AutoShape 26">
                  <a:extLst>
                    <a:ext uri="{FF2B5EF4-FFF2-40B4-BE49-F238E27FC236}">
                      <a16:creationId xmlns:a16="http://schemas.microsoft.com/office/drawing/2014/main" id="{E24B14EA-4954-4B75-84C0-04E24970D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848420" y="4597998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91A8D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3" name="AutoShape 27">
                  <a:extLst>
                    <a:ext uri="{FF2B5EF4-FFF2-40B4-BE49-F238E27FC236}">
                      <a16:creationId xmlns:a16="http://schemas.microsoft.com/office/drawing/2014/main" id="{E5C6DC9D-F0D4-4087-8A6D-986D2C98CA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225279" y="4597998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F09A98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4" name="AutoShape 28">
                  <a:extLst>
                    <a:ext uri="{FF2B5EF4-FFF2-40B4-BE49-F238E27FC236}">
                      <a16:creationId xmlns:a16="http://schemas.microsoft.com/office/drawing/2014/main" id="{EC372DA5-2FED-4999-B504-43BA33479A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602138" y="4597998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5" name="AutoShape 26">
                  <a:extLst>
                    <a:ext uri="{FF2B5EF4-FFF2-40B4-BE49-F238E27FC236}">
                      <a16:creationId xmlns:a16="http://schemas.microsoft.com/office/drawing/2014/main" id="{263EC035-49AD-474B-94FC-4B94B57135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848420" y="4233036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2">
                    <a:lumMod val="75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6" name="AutoShape 27">
                  <a:extLst>
                    <a:ext uri="{FF2B5EF4-FFF2-40B4-BE49-F238E27FC236}">
                      <a16:creationId xmlns:a16="http://schemas.microsoft.com/office/drawing/2014/main" id="{7F7819E5-558C-4DEE-B151-B7741B39FB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225279" y="4233036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5D5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7" name="AutoShape 28">
                  <a:extLst>
                    <a:ext uri="{FF2B5EF4-FFF2-40B4-BE49-F238E27FC236}">
                      <a16:creationId xmlns:a16="http://schemas.microsoft.com/office/drawing/2014/main" id="{A9EB59C9-A86C-4DB0-9125-7351B47491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602138" y="4233036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D5D5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8" name="AutoShape 26">
                  <a:extLst>
                    <a:ext uri="{FF2B5EF4-FFF2-40B4-BE49-F238E27FC236}">
                      <a16:creationId xmlns:a16="http://schemas.microsoft.com/office/drawing/2014/main" id="{334E3619-AE31-4BF7-8111-BF0E9F2AE9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705920" y="5100221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91A8D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49" name="AutoShape 27">
                  <a:extLst>
                    <a:ext uri="{FF2B5EF4-FFF2-40B4-BE49-F238E27FC236}">
                      <a16:creationId xmlns:a16="http://schemas.microsoft.com/office/drawing/2014/main" id="{C27D4C08-D57E-4AED-8B62-08969A7FB1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082779" y="5100221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F09A98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0" name="AutoShape 28">
                  <a:extLst>
                    <a:ext uri="{FF2B5EF4-FFF2-40B4-BE49-F238E27FC236}">
                      <a16:creationId xmlns:a16="http://schemas.microsoft.com/office/drawing/2014/main" id="{8A7BC2E9-0DAF-4238-A48E-D2E6C39382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459638" y="5100221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1" name="AutoShape 26">
                  <a:extLst>
                    <a:ext uri="{FF2B5EF4-FFF2-40B4-BE49-F238E27FC236}">
                      <a16:creationId xmlns:a16="http://schemas.microsoft.com/office/drawing/2014/main" id="{FF904400-5718-424A-B6C2-8778075DCE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705920" y="4735259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91A8D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2" name="AutoShape 27">
                  <a:extLst>
                    <a:ext uri="{FF2B5EF4-FFF2-40B4-BE49-F238E27FC236}">
                      <a16:creationId xmlns:a16="http://schemas.microsoft.com/office/drawing/2014/main" id="{66DC6EEA-E1C8-4646-8FE8-DB586E000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082779" y="4735259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F09A98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3" name="AutoShape 28">
                  <a:extLst>
                    <a:ext uri="{FF2B5EF4-FFF2-40B4-BE49-F238E27FC236}">
                      <a16:creationId xmlns:a16="http://schemas.microsoft.com/office/drawing/2014/main" id="{B7345073-D6D4-415B-8CC7-26350694C6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459638" y="4735259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5" name="AutoShape 26">
                  <a:extLst>
                    <a:ext uri="{FF2B5EF4-FFF2-40B4-BE49-F238E27FC236}">
                      <a16:creationId xmlns:a16="http://schemas.microsoft.com/office/drawing/2014/main" id="{CF5AFD5A-733B-49B2-96A8-E4B82B708D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705920" y="4370297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2">
                    <a:lumMod val="50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6" name="AutoShape 27">
                  <a:extLst>
                    <a:ext uri="{FF2B5EF4-FFF2-40B4-BE49-F238E27FC236}">
                      <a16:creationId xmlns:a16="http://schemas.microsoft.com/office/drawing/2014/main" id="{C1911B82-E0A1-4B2E-B4E7-E5DFCE2C37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082779" y="4370297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58" name="AutoShape 28">
                  <a:extLst>
                    <a:ext uri="{FF2B5EF4-FFF2-40B4-BE49-F238E27FC236}">
                      <a16:creationId xmlns:a16="http://schemas.microsoft.com/office/drawing/2014/main" id="{169A2DD2-033A-42B0-B77C-16E846425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459638" y="4370297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00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7" name="AutoShape 26">
                  <a:extLst>
                    <a:ext uri="{FF2B5EF4-FFF2-40B4-BE49-F238E27FC236}">
                      <a16:creationId xmlns:a16="http://schemas.microsoft.com/office/drawing/2014/main" id="{037F71C8-1B4A-4D71-AB85-3F18E1557D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576466" y="5237482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8" name="AutoShape 27">
                  <a:extLst>
                    <a:ext uri="{FF2B5EF4-FFF2-40B4-BE49-F238E27FC236}">
                      <a16:creationId xmlns:a16="http://schemas.microsoft.com/office/drawing/2014/main" id="{B5FF741D-614D-4638-95ED-AEADBF1B9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953325" y="5237482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69" name="AutoShape 28">
                  <a:extLst>
                    <a:ext uri="{FF2B5EF4-FFF2-40B4-BE49-F238E27FC236}">
                      <a16:creationId xmlns:a16="http://schemas.microsoft.com/office/drawing/2014/main" id="{7E30170C-354F-4165-98A5-FA0356868B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330184" y="5237482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>
                    <a:lumMod val="65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0" name="AutoShape 26">
                  <a:extLst>
                    <a:ext uri="{FF2B5EF4-FFF2-40B4-BE49-F238E27FC236}">
                      <a16:creationId xmlns:a16="http://schemas.microsoft.com/office/drawing/2014/main" id="{9A8FB054-3630-4EC0-BA10-EE61DC3B73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576466" y="4872520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1">
                    <a:lumMod val="85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1" name="AutoShape 27">
                  <a:extLst>
                    <a:ext uri="{FF2B5EF4-FFF2-40B4-BE49-F238E27FC236}">
                      <a16:creationId xmlns:a16="http://schemas.microsoft.com/office/drawing/2014/main" id="{2DA9EE8C-E273-4F2A-8803-0320AAD6E8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953325" y="4872520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2" name="AutoShape 28">
                  <a:extLst>
                    <a:ext uri="{FF2B5EF4-FFF2-40B4-BE49-F238E27FC236}">
                      <a16:creationId xmlns:a16="http://schemas.microsoft.com/office/drawing/2014/main" id="{7CEE43CD-436F-42C4-9A69-B3346BC255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330184" y="4872520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5757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3" name="AutoShape 26">
                  <a:extLst>
                    <a:ext uri="{FF2B5EF4-FFF2-40B4-BE49-F238E27FC236}">
                      <a16:creationId xmlns:a16="http://schemas.microsoft.com/office/drawing/2014/main" id="{3386C788-7A46-444B-A549-C88E6A65B4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576466" y="4507558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chemeClr val="bg2">
                    <a:lumMod val="25000"/>
                  </a:scheme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4" name="AutoShape 27">
                  <a:extLst>
                    <a:ext uri="{FF2B5EF4-FFF2-40B4-BE49-F238E27FC236}">
                      <a16:creationId xmlns:a16="http://schemas.microsoft.com/office/drawing/2014/main" id="{48F4151D-0504-458C-82D9-5F1F39E34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7953325" y="4507558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FF505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  <p:sp>
              <p:nvSpPr>
                <p:cNvPr id="75" name="AutoShape 28">
                  <a:extLst>
                    <a:ext uri="{FF2B5EF4-FFF2-40B4-BE49-F238E27FC236}">
                      <a16:creationId xmlns:a16="http://schemas.microsoft.com/office/drawing/2014/main" id="{37921555-F254-4C6C-9AD9-C171933389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ltGray">
                <a:xfrm>
                  <a:off x="8330184" y="4507558"/>
                  <a:ext cx="451785" cy="438468"/>
                </a:xfrm>
                <a:prstGeom prst="cube">
                  <a:avLst>
                    <a:gd name="adj" fmla="val 25000"/>
                  </a:avLst>
                </a:prstGeom>
                <a:solidFill>
                  <a:srgbClr val="C000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>
                  <a:defPPr>
                    <a:defRPr lang="fr-FR"/>
                  </a:defPPr>
                  <a:lvl1pPr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1pPr>
                  <a:lvl2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2pPr>
                  <a:lvl3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3pPr>
                  <a:lvl4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4pPr>
                  <a:lvl5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accent2"/>
                    </a:buClr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5pPr>
                  <a:lvl6pPr marL="22860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6pPr>
                  <a:lvl7pPr marL="27432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7pPr>
                  <a:lvl8pPr marL="32004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8pPr>
                  <a:lvl9pPr marL="3657600" algn="l" defTabSz="914400" rtl="0" eaLnBrk="1" latinLnBrk="1" hangingPunct="1">
                    <a:defRPr sz="1400" kern="1200">
                      <a:solidFill>
                        <a:schemeClr val="tx1"/>
                      </a:solidFill>
                      <a:latin typeface="Arial" pitchFamily="34" charset="0"/>
                      <a:ea typeface="맑은 고딕" pitchFamily="50" charset="-127"/>
                      <a:cs typeface="+mn-cs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굴림" panose="020B0600000101010101" pitchFamily="50" charset="-127"/>
                  </a:endParaRPr>
                </a:p>
              </p:txBody>
            </p:sp>
          </p:grpSp>
        </p:grpSp>
        <p:sp>
          <p:nvSpPr>
            <p:cNvPr id="32" name="TextBox 152">
              <a:extLst>
                <a:ext uri="{FF2B5EF4-FFF2-40B4-BE49-F238E27FC236}">
                  <a16:creationId xmlns:a16="http://schemas.microsoft.com/office/drawing/2014/main" id="{BD2283CC-0837-4B93-A4C1-7178CF4AC925}"/>
                </a:ext>
              </a:extLst>
            </p:cNvPr>
            <p:cNvSpPr txBox="1"/>
            <p:nvPr/>
          </p:nvSpPr>
          <p:spPr>
            <a:xfrm>
              <a:off x="5505633" y="4077519"/>
              <a:ext cx="514266" cy="211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Aft>
                  <a:spcPts val="600"/>
                </a:spcAft>
                <a:buClrTx/>
              </a:pPr>
              <a:r>
                <a:rPr lang="en-US" altLang="ko-KR" dirty="0">
                  <a:latin typeface="+mn-ea"/>
                  <a:ea typeface="+mn-ea"/>
                </a:rPr>
                <a:t>Recency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33" name="TextBox 153">
              <a:extLst>
                <a:ext uri="{FF2B5EF4-FFF2-40B4-BE49-F238E27FC236}">
                  <a16:creationId xmlns:a16="http://schemas.microsoft.com/office/drawing/2014/main" id="{96CDB55F-4FB0-464D-8EE3-4E9F48FC5CF9}"/>
                </a:ext>
              </a:extLst>
            </p:cNvPr>
            <p:cNvSpPr txBox="1"/>
            <p:nvPr/>
          </p:nvSpPr>
          <p:spPr>
            <a:xfrm rot="18785714">
              <a:off x="6387485" y="3857858"/>
              <a:ext cx="630527" cy="2084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Aft>
                  <a:spcPts val="600"/>
                </a:spcAft>
                <a:buClrTx/>
              </a:pPr>
              <a:r>
                <a:rPr lang="en-US" altLang="ko-KR" dirty="0">
                  <a:latin typeface="+mn-ea"/>
                  <a:ea typeface="+mn-ea"/>
                </a:rPr>
                <a:t>Frequency</a:t>
              </a:r>
              <a:endParaRPr lang="ko-KR" altLang="en-US" dirty="0">
                <a:latin typeface="+mn-ea"/>
                <a:ea typeface="+mn-ea"/>
              </a:endParaRPr>
            </a:p>
          </p:txBody>
        </p:sp>
        <p:sp>
          <p:nvSpPr>
            <p:cNvPr id="34" name="TextBox 154">
              <a:extLst>
                <a:ext uri="{FF2B5EF4-FFF2-40B4-BE49-F238E27FC236}">
                  <a16:creationId xmlns:a16="http://schemas.microsoft.com/office/drawing/2014/main" id="{9DBC1D37-8115-4DE2-8886-A094FF8A49F5}"/>
                </a:ext>
              </a:extLst>
            </p:cNvPr>
            <p:cNvSpPr txBox="1"/>
            <p:nvPr/>
          </p:nvSpPr>
          <p:spPr>
            <a:xfrm>
              <a:off x="5858167" y="2354970"/>
              <a:ext cx="593764" cy="2117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fr-FR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Clr>
                  <a:schemeClr val="accent2"/>
                </a:buClr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sz="1400" kern="1200">
                  <a:solidFill>
                    <a:schemeClr val="tx1"/>
                  </a:solidFill>
                  <a:latin typeface="Arial" pitchFamily="34" charset="0"/>
                  <a:ea typeface="맑은 고딕" pitchFamily="50" charset="-127"/>
                  <a:cs typeface="+mn-cs"/>
                </a:defRPr>
              </a:lvl9pPr>
            </a:lstStyle>
            <a:p>
              <a:pPr algn="ctr">
                <a:lnSpc>
                  <a:spcPct val="130000"/>
                </a:lnSpc>
                <a:spcAft>
                  <a:spcPts val="600"/>
                </a:spcAft>
                <a:buClrTx/>
              </a:pPr>
              <a:r>
                <a:rPr lang="en-US" altLang="ko-KR" dirty="0">
                  <a:latin typeface="+mn-ea"/>
                  <a:ea typeface="+mn-ea"/>
                </a:rPr>
                <a:t>Monetary</a:t>
              </a:r>
              <a:endParaRPr lang="ko-KR" altLang="en-US" dirty="0">
                <a:latin typeface="+mn-ea"/>
                <a:ea typeface="+mn-ea"/>
              </a:endParaRPr>
            </a:p>
          </p:txBody>
        </p:sp>
      </p:grpSp>
      <p:sp>
        <p:nvSpPr>
          <p:cNvPr id="107" name="Rectangle 102">
            <a:extLst>
              <a:ext uri="{FF2B5EF4-FFF2-40B4-BE49-F238E27FC236}">
                <a16:creationId xmlns:a16="http://schemas.microsoft.com/office/drawing/2014/main" id="{8C781738-1FFC-4F53-9E29-0A107E6056B0}"/>
              </a:ext>
            </a:extLst>
          </p:cNvPr>
          <p:cNvSpPr/>
          <p:nvPr/>
        </p:nvSpPr>
        <p:spPr>
          <a:xfrm>
            <a:off x="574411" y="1910023"/>
            <a:ext cx="1360921" cy="332570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36000" tIns="46800" rIns="36000" bIns="468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RFM </a:t>
            </a:r>
          </a:p>
        </p:txBody>
      </p:sp>
      <p:sp>
        <p:nvSpPr>
          <p:cNvPr id="108" name="화살표: 오른쪽 107">
            <a:extLst>
              <a:ext uri="{FF2B5EF4-FFF2-40B4-BE49-F238E27FC236}">
                <a16:creationId xmlns:a16="http://schemas.microsoft.com/office/drawing/2014/main" id="{0BDE1FDF-18E5-44B6-BF15-95285C4D1316}"/>
              </a:ext>
            </a:extLst>
          </p:cNvPr>
          <p:cNvSpPr/>
          <p:nvPr/>
        </p:nvSpPr>
        <p:spPr>
          <a:xfrm>
            <a:off x="4635001" y="3366569"/>
            <a:ext cx="3879542" cy="279736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>
            <a:extLst>
              <a:ext uri="{FF2B5EF4-FFF2-40B4-BE49-F238E27FC236}">
                <a16:creationId xmlns:a16="http://schemas.microsoft.com/office/drawing/2014/main" id="{F5DBB583-BA98-450C-A151-F60397BA623C}"/>
              </a:ext>
            </a:extLst>
          </p:cNvPr>
          <p:cNvSpPr/>
          <p:nvPr/>
        </p:nvSpPr>
        <p:spPr>
          <a:xfrm>
            <a:off x="4723778" y="3414014"/>
            <a:ext cx="163048" cy="163048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>
            <a:extLst>
              <a:ext uri="{FF2B5EF4-FFF2-40B4-BE49-F238E27FC236}">
                <a16:creationId xmlns:a16="http://schemas.microsoft.com/office/drawing/2014/main" id="{66699417-0D9E-4AC9-9298-A3EAB9BDB029}"/>
              </a:ext>
            </a:extLst>
          </p:cNvPr>
          <p:cNvSpPr/>
          <p:nvPr/>
        </p:nvSpPr>
        <p:spPr>
          <a:xfrm>
            <a:off x="7298302" y="3414014"/>
            <a:ext cx="163048" cy="163048"/>
          </a:xfrm>
          <a:prstGeom prst="ellipse">
            <a:avLst/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A9429D17-61CF-42D6-8398-A2BA4ED033CE}"/>
              </a:ext>
            </a:extLst>
          </p:cNvPr>
          <p:cNvSpPr/>
          <p:nvPr/>
        </p:nvSpPr>
        <p:spPr>
          <a:xfrm>
            <a:off x="4759770" y="3557620"/>
            <a:ext cx="2538532" cy="34156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과거 고객의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RFM Score</a:t>
            </a: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EDB85061-2037-45B9-932E-6B3803623075}"/>
              </a:ext>
            </a:extLst>
          </p:cNvPr>
          <p:cNvSpPr/>
          <p:nvPr/>
        </p:nvSpPr>
        <p:spPr>
          <a:xfrm>
            <a:off x="4469809" y="3096988"/>
            <a:ext cx="784115" cy="34156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18.1</a:t>
            </a:r>
            <a:r>
              <a:rPr lang="ko-KR" altLang="en-US" sz="11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月</a:t>
            </a:r>
            <a:endParaRPr lang="en-US" altLang="ko-KR" sz="11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7191FA51-F711-4EDF-BBDF-95F5B56FC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559" y="1796028"/>
            <a:ext cx="2580553" cy="1239161"/>
          </a:xfrm>
          <a:prstGeom prst="rect">
            <a:avLst/>
          </a:prstGeom>
        </p:spPr>
      </p:pic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7E233543-CD98-4706-9847-F49F5D9B74D7}"/>
              </a:ext>
            </a:extLst>
          </p:cNvPr>
          <p:cNvSpPr/>
          <p:nvPr/>
        </p:nvSpPr>
        <p:spPr>
          <a:xfrm>
            <a:off x="7351575" y="3557620"/>
            <a:ext cx="1162968" cy="34156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미래 구매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89F83323-7E70-4684-B21F-01106340A208}"/>
              </a:ext>
            </a:extLst>
          </p:cNvPr>
          <p:cNvSpPr/>
          <p:nvPr/>
        </p:nvSpPr>
        <p:spPr>
          <a:xfrm>
            <a:off x="7069292" y="3096988"/>
            <a:ext cx="784115" cy="34156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1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20.1</a:t>
            </a:r>
            <a:r>
              <a:rPr lang="ko-KR" altLang="en-US" sz="11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月</a:t>
            </a:r>
            <a:endParaRPr lang="en-US" altLang="ko-KR" sz="11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22" name="Rectangle 57">
            <a:extLst>
              <a:ext uri="{FF2B5EF4-FFF2-40B4-BE49-F238E27FC236}">
                <a16:creationId xmlns:a16="http://schemas.microsoft.com/office/drawing/2014/main" id="{E223FB05-0DCF-4504-84F5-2AE395A136DB}"/>
              </a:ext>
            </a:extLst>
          </p:cNvPr>
          <p:cNvSpPr/>
          <p:nvPr/>
        </p:nvSpPr>
        <p:spPr>
          <a:xfrm>
            <a:off x="5283663" y="4242865"/>
            <a:ext cx="3335984" cy="5122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높은 가치 고객을 유지하기 위한 전략 </a:t>
            </a:r>
          </a:p>
        </p:txBody>
      </p:sp>
      <p:sp>
        <p:nvSpPr>
          <p:cNvPr id="127" name="사각형: 둥근 모서리 31">
            <a:extLst>
              <a:ext uri="{FF2B5EF4-FFF2-40B4-BE49-F238E27FC236}">
                <a16:creationId xmlns:a16="http://schemas.microsoft.com/office/drawing/2014/main" id="{76C036D7-33AC-4B9F-B5F9-36165BB33299}"/>
              </a:ext>
            </a:extLst>
          </p:cNvPr>
          <p:cNvSpPr/>
          <p:nvPr/>
        </p:nvSpPr>
        <p:spPr>
          <a:xfrm>
            <a:off x="5522833" y="4493988"/>
            <a:ext cx="1533954" cy="137869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Rectangle 57">
            <a:extLst>
              <a:ext uri="{FF2B5EF4-FFF2-40B4-BE49-F238E27FC236}">
                <a16:creationId xmlns:a16="http://schemas.microsoft.com/office/drawing/2014/main" id="{E39A0B0C-8ED3-4F48-9B08-FC3A5DBA26FC}"/>
              </a:ext>
            </a:extLst>
          </p:cNvPr>
          <p:cNvSpPr/>
          <p:nvPr/>
        </p:nvSpPr>
        <p:spPr>
          <a:xfrm>
            <a:off x="5283663" y="4825982"/>
            <a:ext cx="3335984" cy="5122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우수 고객으로 전환 하기 위한 가치 상승 전략 </a:t>
            </a:r>
          </a:p>
        </p:txBody>
      </p:sp>
      <p:sp>
        <p:nvSpPr>
          <p:cNvPr id="143" name="Rectangle 57">
            <a:extLst>
              <a:ext uri="{FF2B5EF4-FFF2-40B4-BE49-F238E27FC236}">
                <a16:creationId xmlns:a16="http://schemas.microsoft.com/office/drawing/2014/main" id="{AD9931FA-2B83-42F0-9246-7C61E33717E6}"/>
              </a:ext>
            </a:extLst>
          </p:cNvPr>
          <p:cNvSpPr/>
          <p:nvPr/>
        </p:nvSpPr>
        <p:spPr>
          <a:xfrm>
            <a:off x="5283663" y="5409100"/>
            <a:ext cx="3335984" cy="5122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가치 낮은 고객 대상 과도한 서비스 지양 전략</a:t>
            </a:r>
          </a:p>
        </p:txBody>
      </p:sp>
      <p:sp>
        <p:nvSpPr>
          <p:cNvPr id="145" name="Rectangle 57">
            <a:extLst>
              <a:ext uri="{FF2B5EF4-FFF2-40B4-BE49-F238E27FC236}">
                <a16:creationId xmlns:a16="http://schemas.microsoft.com/office/drawing/2014/main" id="{B26E9BA5-4879-4FF5-BBFC-21C646E9A7E9}"/>
              </a:ext>
            </a:extLst>
          </p:cNvPr>
          <p:cNvSpPr/>
          <p:nvPr/>
        </p:nvSpPr>
        <p:spPr>
          <a:xfrm>
            <a:off x="4471639" y="4250234"/>
            <a:ext cx="740455" cy="512281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HIGH</a:t>
            </a:r>
            <a:endParaRPr lang="ko-KR" altLang="en-US" sz="1400" b="1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bg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46" name="Rectangle 57">
            <a:extLst>
              <a:ext uri="{FF2B5EF4-FFF2-40B4-BE49-F238E27FC236}">
                <a16:creationId xmlns:a16="http://schemas.microsoft.com/office/drawing/2014/main" id="{3610B189-4579-45AE-BB9D-4F755498046E}"/>
              </a:ext>
            </a:extLst>
          </p:cNvPr>
          <p:cNvSpPr/>
          <p:nvPr/>
        </p:nvSpPr>
        <p:spPr>
          <a:xfrm>
            <a:off x="4471639" y="4825982"/>
            <a:ext cx="740455" cy="51228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MIDDLE</a:t>
            </a:r>
            <a:endParaRPr lang="ko-KR" altLang="en-US" sz="1400" b="1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bg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47" name="Rectangle 57">
            <a:extLst>
              <a:ext uri="{FF2B5EF4-FFF2-40B4-BE49-F238E27FC236}">
                <a16:creationId xmlns:a16="http://schemas.microsoft.com/office/drawing/2014/main" id="{BD779342-052F-4FA3-952E-326C89EA2C89}"/>
              </a:ext>
            </a:extLst>
          </p:cNvPr>
          <p:cNvSpPr/>
          <p:nvPr/>
        </p:nvSpPr>
        <p:spPr>
          <a:xfrm>
            <a:off x="4482951" y="5419487"/>
            <a:ext cx="740455" cy="51228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LOW</a:t>
            </a:r>
            <a:endParaRPr lang="ko-KR" altLang="en-US" sz="1400" b="1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90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9"/>
    </mc:Choice>
    <mc:Fallback xmlns="">
      <p:transition spd="slow" advTm="2585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직사각형 97">
            <a:extLst>
              <a:ext uri="{FF2B5EF4-FFF2-40B4-BE49-F238E27FC236}">
                <a16:creationId xmlns:a16="http://schemas.microsoft.com/office/drawing/2014/main" id="{75F87C0B-126A-482A-A3B6-D4F05CAAC58B}"/>
              </a:ext>
            </a:extLst>
          </p:cNvPr>
          <p:cNvSpPr/>
          <p:nvPr/>
        </p:nvSpPr>
        <p:spPr>
          <a:xfrm>
            <a:off x="578490" y="1914165"/>
            <a:ext cx="3562678" cy="4581830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25" name="사다리꼴 24">
            <a:extLst>
              <a:ext uri="{FF2B5EF4-FFF2-40B4-BE49-F238E27FC236}">
                <a16:creationId xmlns:a16="http://schemas.microsoft.com/office/drawing/2014/main" id="{DCF5A698-A197-4417-9F9D-270151D88DCA}"/>
              </a:ext>
            </a:extLst>
          </p:cNvPr>
          <p:cNvSpPr/>
          <p:nvPr/>
        </p:nvSpPr>
        <p:spPr>
          <a:xfrm rot="10800000" flipV="1">
            <a:off x="843252" y="2686507"/>
            <a:ext cx="3084788" cy="1649346"/>
          </a:xfrm>
          <a:prstGeom prst="trapezoid">
            <a:avLst>
              <a:gd name="adj" fmla="val 66743"/>
            </a:avLst>
          </a:prstGeom>
          <a:gradFill>
            <a:gsLst>
              <a:gs pos="100000">
                <a:schemeClr val="bg1">
                  <a:alpha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4. Data analysis in Marketing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고객 이해를 위한 데이터 모델 설계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6FAE056-6CFF-42D5-B265-7A89E69AB878}"/>
              </a:ext>
            </a:extLst>
          </p:cNvPr>
          <p:cNvSpPr/>
          <p:nvPr/>
        </p:nvSpPr>
        <p:spPr>
          <a:xfrm>
            <a:off x="4745473" y="3020467"/>
            <a:ext cx="3458214" cy="36622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Cluster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별 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전시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/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노출 컨텐츠 차별화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마케팅 및 제공혜택 차별화 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9B09BD3-C757-495E-B454-0945F314CC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55"/>
          <a:stretch/>
        </p:blipFill>
        <p:spPr>
          <a:xfrm>
            <a:off x="909974" y="3777956"/>
            <a:ext cx="2852040" cy="2051862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97667141-FAC0-4F38-B359-310255FA4F25}"/>
              </a:ext>
            </a:extLst>
          </p:cNvPr>
          <p:cNvSpPr/>
          <p:nvPr/>
        </p:nvSpPr>
        <p:spPr>
          <a:xfrm rot="19486978">
            <a:off x="921270" y="4218744"/>
            <a:ext cx="1536192" cy="754178"/>
          </a:xfrm>
          <a:prstGeom prst="ellipse">
            <a:avLst/>
          </a:prstGeom>
          <a:solidFill>
            <a:schemeClr val="accent1">
              <a:lumMod val="60000"/>
              <a:lumOff val="40000"/>
              <a:alpha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DE47A74D-4403-4210-A8C9-3E162F277BD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8554" y="5395521"/>
            <a:ext cx="1111988" cy="323505"/>
          </a:xfrm>
          <a:prstGeom prst="bentConnector3">
            <a:avLst>
              <a:gd name="adj1" fmla="val 1018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0F9ED24-46B6-4C8A-BCF2-80341A41A81B}"/>
              </a:ext>
            </a:extLst>
          </p:cNvPr>
          <p:cNvSpPr/>
          <p:nvPr/>
        </p:nvSpPr>
        <p:spPr>
          <a:xfrm>
            <a:off x="1371463" y="5814574"/>
            <a:ext cx="2343413" cy="5400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Young </a:t>
            </a:r>
            <a:r>
              <a:rPr lang="ko-KR" altLang="en-US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국내 뷰티 관심고객군</a:t>
            </a:r>
            <a:endParaRPr lang="en-US" altLang="ko-KR" sz="14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AF45E8D-0A8C-4BB7-95E4-B28A3F8BC7E2}"/>
              </a:ext>
            </a:extLst>
          </p:cNvPr>
          <p:cNvGrpSpPr/>
          <p:nvPr/>
        </p:nvGrpSpPr>
        <p:grpSpPr>
          <a:xfrm>
            <a:off x="1697981" y="2160520"/>
            <a:ext cx="1401836" cy="1440717"/>
            <a:chOff x="4331227" y="2678647"/>
            <a:chExt cx="2587940" cy="2520000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AD8A3517-E3A7-4E64-9E57-37CB15F8F449}"/>
                </a:ext>
              </a:extLst>
            </p:cNvPr>
            <p:cNvSpPr/>
            <p:nvPr/>
          </p:nvSpPr>
          <p:spPr>
            <a:xfrm>
              <a:off x="4354087" y="2690222"/>
              <a:ext cx="2484000" cy="24840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부분 원형 61">
              <a:extLst>
                <a:ext uri="{FF2B5EF4-FFF2-40B4-BE49-F238E27FC236}">
                  <a16:creationId xmlns:a16="http://schemas.microsoft.com/office/drawing/2014/main" id="{860951FB-046D-41BA-9380-E6618E9AF3EF}"/>
                </a:ext>
              </a:extLst>
            </p:cNvPr>
            <p:cNvSpPr/>
            <p:nvPr/>
          </p:nvSpPr>
          <p:spPr>
            <a:xfrm>
              <a:off x="4331227" y="2678647"/>
              <a:ext cx="2520000" cy="2520000"/>
            </a:xfrm>
            <a:prstGeom prst="pie">
              <a:avLst>
                <a:gd name="adj1" fmla="val 2004699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FC72546A-90BF-4637-A884-85C1C6A6F0AE}"/>
                </a:ext>
              </a:extLst>
            </p:cNvPr>
            <p:cNvSpPr/>
            <p:nvPr/>
          </p:nvSpPr>
          <p:spPr>
            <a:xfrm>
              <a:off x="4524097" y="2839188"/>
              <a:ext cx="2160000" cy="216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부분 원형 8">
              <a:extLst>
                <a:ext uri="{FF2B5EF4-FFF2-40B4-BE49-F238E27FC236}">
                  <a16:creationId xmlns:a16="http://schemas.microsoft.com/office/drawing/2014/main" id="{CA6E8982-2C88-4C6F-BF03-3648310179C2}"/>
                </a:ext>
              </a:extLst>
            </p:cNvPr>
            <p:cNvSpPr/>
            <p:nvPr/>
          </p:nvSpPr>
          <p:spPr>
            <a:xfrm>
              <a:off x="4512459" y="2834851"/>
              <a:ext cx="2160000" cy="2160000"/>
            </a:xfrm>
            <a:prstGeom prst="pie">
              <a:avLst>
                <a:gd name="adj1" fmla="val 7046954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9416834D-AB14-44C0-87C4-6F0F3FB0F18F}"/>
                </a:ext>
              </a:extLst>
            </p:cNvPr>
            <p:cNvSpPr/>
            <p:nvPr/>
          </p:nvSpPr>
          <p:spPr>
            <a:xfrm>
              <a:off x="4664727" y="2988646"/>
              <a:ext cx="1859240" cy="185924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부분 원형 3">
              <a:extLst>
                <a:ext uri="{FF2B5EF4-FFF2-40B4-BE49-F238E27FC236}">
                  <a16:creationId xmlns:a16="http://schemas.microsoft.com/office/drawing/2014/main" id="{B5934AD8-8CC0-414F-83CE-61390F79F33E}"/>
                </a:ext>
              </a:extLst>
            </p:cNvPr>
            <p:cNvSpPr/>
            <p:nvPr/>
          </p:nvSpPr>
          <p:spPr>
            <a:xfrm>
              <a:off x="4663299" y="2982120"/>
              <a:ext cx="1861200" cy="1861200"/>
            </a:xfrm>
            <a:prstGeom prst="pie">
              <a:avLst>
                <a:gd name="adj1" fmla="val 14377853"/>
                <a:gd name="adj2" fmla="val 1620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이등변 삼각형 7">
              <a:extLst>
                <a:ext uri="{FF2B5EF4-FFF2-40B4-BE49-F238E27FC236}">
                  <a16:creationId xmlns:a16="http://schemas.microsoft.com/office/drawing/2014/main" id="{8EEB8370-A981-4AF6-BD87-87E34D584EE4}"/>
                </a:ext>
              </a:extLst>
            </p:cNvPr>
            <p:cNvSpPr/>
            <p:nvPr/>
          </p:nvSpPr>
          <p:spPr>
            <a:xfrm rot="12317049">
              <a:off x="6372905" y="4508792"/>
              <a:ext cx="343546" cy="205337"/>
            </a:xfrm>
            <a:prstGeom prst="triangl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>
              <a:extLst>
                <a:ext uri="{FF2B5EF4-FFF2-40B4-BE49-F238E27FC236}">
                  <a16:creationId xmlns:a16="http://schemas.microsoft.com/office/drawing/2014/main" id="{778543B2-F6C5-48E5-A120-FFD2C7C466D9}"/>
                </a:ext>
              </a:extLst>
            </p:cNvPr>
            <p:cNvSpPr/>
            <p:nvPr/>
          </p:nvSpPr>
          <p:spPr>
            <a:xfrm rot="17875403">
              <a:off x="4915987" y="4656555"/>
              <a:ext cx="343546" cy="205337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D9E23E1-C85E-4AB3-BDF5-1587A87C1DF9}"/>
                </a:ext>
              </a:extLst>
            </p:cNvPr>
            <p:cNvSpPr/>
            <p:nvPr/>
          </p:nvSpPr>
          <p:spPr>
            <a:xfrm>
              <a:off x="4849807" y="3160556"/>
              <a:ext cx="1512000" cy="151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>
              <a:extLst>
                <a:ext uri="{FF2B5EF4-FFF2-40B4-BE49-F238E27FC236}">
                  <a16:creationId xmlns:a16="http://schemas.microsoft.com/office/drawing/2014/main" id="{C8B09C58-6D92-4B46-9A01-F6B1F44425E0}"/>
                </a:ext>
              </a:extLst>
            </p:cNvPr>
            <p:cNvSpPr/>
            <p:nvPr/>
          </p:nvSpPr>
          <p:spPr>
            <a:xfrm rot="3705291">
              <a:off x="5087722" y="3053378"/>
              <a:ext cx="343546" cy="20533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3" name="Picture 8">
              <a:extLst>
                <a:ext uri="{FF2B5EF4-FFF2-40B4-BE49-F238E27FC236}">
                  <a16:creationId xmlns:a16="http://schemas.microsoft.com/office/drawing/2014/main" id="{F821D29A-377A-4AB7-BE0F-C3EE81CF7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0326" y="3198497"/>
              <a:ext cx="1425103" cy="1425103"/>
            </a:xfrm>
            <a:prstGeom prst="rect">
              <a:avLst/>
            </a:prstGeom>
          </p:spPr>
        </p:pic>
        <p:sp>
          <p:nvSpPr>
            <p:cNvPr id="64" name="Oval 371">
              <a:extLst>
                <a:ext uri="{FF2B5EF4-FFF2-40B4-BE49-F238E27FC236}">
                  <a16:creationId xmlns:a16="http://schemas.microsoft.com/office/drawing/2014/main" id="{8ACC10B3-7804-4F80-9247-99778156DBD2}"/>
                </a:ext>
              </a:extLst>
            </p:cNvPr>
            <p:cNvSpPr/>
            <p:nvPr/>
          </p:nvSpPr>
          <p:spPr>
            <a:xfrm>
              <a:off x="6635727" y="4665364"/>
              <a:ext cx="283440" cy="28344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1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5" name="Oval 371">
              <a:extLst>
                <a:ext uri="{FF2B5EF4-FFF2-40B4-BE49-F238E27FC236}">
                  <a16:creationId xmlns:a16="http://schemas.microsoft.com/office/drawing/2014/main" id="{0539C53D-247E-4082-88D9-CAD0164E73C4}"/>
                </a:ext>
              </a:extLst>
            </p:cNvPr>
            <p:cNvSpPr/>
            <p:nvPr/>
          </p:nvSpPr>
          <p:spPr>
            <a:xfrm>
              <a:off x="4623082" y="4655071"/>
              <a:ext cx="283440" cy="2834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2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66" name="Oval 371">
              <a:extLst>
                <a:ext uri="{FF2B5EF4-FFF2-40B4-BE49-F238E27FC236}">
                  <a16:creationId xmlns:a16="http://schemas.microsoft.com/office/drawing/2014/main" id="{07F0BA48-C665-4D20-B3B9-9BD0D94F4A71}"/>
                </a:ext>
              </a:extLst>
            </p:cNvPr>
            <p:cNvSpPr/>
            <p:nvPr/>
          </p:nvSpPr>
          <p:spPr>
            <a:xfrm>
              <a:off x="4957916" y="2699419"/>
              <a:ext cx="283440" cy="2834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400" b="1" dirty="0">
                  <a:solidFill>
                    <a:schemeClr val="bg1"/>
                  </a:solidFill>
                </a:rPr>
                <a:t>3</a:t>
              </a:r>
              <a:endParaRPr lang="ko-KR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Rectangle 102">
            <a:extLst>
              <a:ext uri="{FF2B5EF4-FFF2-40B4-BE49-F238E27FC236}">
                <a16:creationId xmlns:a16="http://schemas.microsoft.com/office/drawing/2014/main" id="{916130AD-5B88-4FB5-8787-077DCE87B683}"/>
              </a:ext>
            </a:extLst>
          </p:cNvPr>
          <p:cNvSpPr/>
          <p:nvPr/>
        </p:nvSpPr>
        <p:spPr>
          <a:xfrm>
            <a:off x="583651" y="1623003"/>
            <a:ext cx="3562679" cy="332570"/>
          </a:xfrm>
          <a:prstGeom prst="rect">
            <a:avLst/>
          </a:prstGeom>
          <a:solidFill>
            <a:schemeClr val="tx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lIns="36000" tIns="46800" rIns="36000" bIns="4680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300"/>
              </a:spcBef>
              <a:buClr>
                <a:srgbClr val="000000"/>
              </a:buClr>
              <a:buSzPct val="70000"/>
            </a:pPr>
            <a:r>
              <a:rPr lang="ko-KR" altLang="en-US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고객 </a:t>
            </a:r>
            <a:r>
              <a: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Segmentation </a:t>
            </a:r>
            <a:endParaRPr lang="ko-KR" altLang="en-US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Rectangle 84">
            <a:extLst>
              <a:ext uri="{FF2B5EF4-FFF2-40B4-BE49-F238E27FC236}">
                <a16:creationId xmlns:a16="http://schemas.microsoft.com/office/drawing/2014/main" id="{4D59ED9C-1A56-4FCC-9311-1AB558E6C531}"/>
              </a:ext>
            </a:extLst>
          </p:cNvPr>
          <p:cNvSpPr/>
          <p:nvPr/>
        </p:nvSpPr>
        <p:spPr>
          <a:xfrm>
            <a:off x="4554285" y="1701456"/>
            <a:ext cx="3961224" cy="1096735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복잡하고 다양한 고객 속성으로 인한 고객 이해 어려움 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lvl="0" algn="ctr"/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lvl="0" algn="ctr"/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Clustering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을 통한 명확한 이해기반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전략 도출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</a:p>
        </p:txBody>
      </p:sp>
      <p:sp>
        <p:nvSpPr>
          <p:cNvPr id="89" name="Rectangle 92">
            <a:extLst>
              <a:ext uri="{FF2B5EF4-FFF2-40B4-BE49-F238E27FC236}">
                <a16:creationId xmlns:a16="http://schemas.microsoft.com/office/drawing/2014/main" id="{0B191355-5D41-4108-A35D-5E96273FDF75}"/>
              </a:ext>
            </a:extLst>
          </p:cNvPr>
          <p:cNvSpPr/>
          <p:nvPr/>
        </p:nvSpPr>
        <p:spPr>
          <a:xfrm>
            <a:off x="4554285" y="2893227"/>
            <a:ext cx="3961224" cy="2509852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10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1" name="Oval 15">
            <a:extLst>
              <a:ext uri="{FF2B5EF4-FFF2-40B4-BE49-F238E27FC236}">
                <a16:creationId xmlns:a16="http://schemas.microsoft.com/office/drawing/2014/main" id="{36173B65-8211-4FFE-984A-9F83ECF09526}"/>
              </a:ext>
            </a:extLst>
          </p:cNvPr>
          <p:cNvSpPr/>
          <p:nvPr/>
        </p:nvSpPr>
        <p:spPr>
          <a:xfrm>
            <a:off x="6390897" y="2702287"/>
            <a:ext cx="288000" cy="28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2" name="Rectangle 92">
            <a:extLst>
              <a:ext uri="{FF2B5EF4-FFF2-40B4-BE49-F238E27FC236}">
                <a16:creationId xmlns:a16="http://schemas.microsoft.com/office/drawing/2014/main" id="{0E57BE11-84FA-4C1C-9573-7DBD9C762AB2}"/>
              </a:ext>
            </a:extLst>
          </p:cNvPr>
          <p:cNvSpPr/>
          <p:nvPr/>
        </p:nvSpPr>
        <p:spPr>
          <a:xfrm>
            <a:off x="4571778" y="5475855"/>
            <a:ext cx="3961224" cy="102014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10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3" name="Oval 15">
            <a:extLst>
              <a:ext uri="{FF2B5EF4-FFF2-40B4-BE49-F238E27FC236}">
                <a16:creationId xmlns:a16="http://schemas.microsoft.com/office/drawing/2014/main" id="{5722A8C7-3B8A-4065-8E08-D5923158080A}"/>
              </a:ext>
            </a:extLst>
          </p:cNvPr>
          <p:cNvSpPr/>
          <p:nvPr/>
        </p:nvSpPr>
        <p:spPr>
          <a:xfrm>
            <a:off x="6408390" y="5297377"/>
            <a:ext cx="288000" cy="28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95" name="그림 94">
            <a:extLst>
              <a:ext uri="{FF2B5EF4-FFF2-40B4-BE49-F238E27FC236}">
                <a16:creationId xmlns:a16="http://schemas.microsoft.com/office/drawing/2014/main" id="{CD127DD6-E7D2-4C5B-87C0-45060C81F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851" y="3587274"/>
            <a:ext cx="3427078" cy="1637328"/>
          </a:xfrm>
          <a:prstGeom prst="rect">
            <a:avLst/>
          </a:prstGeom>
        </p:spPr>
      </p:pic>
      <p:sp>
        <p:nvSpPr>
          <p:cNvPr id="96" name="직사각형 95">
            <a:extLst>
              <a:ext uri="{FF2B5EF4-FFF2-40B4-BE49-F238E27FC236}">
                <a16:creationId xmlns:a16="http://schemas.microsoft.com/office/drawing/2014/main" id="{7837E8A8-F817-4DE7-8E4B-637B331E33F8}"/>
              </a:ext>
            </a:extLst>
          </p:cNvPr>
          <p:cNvSpPr/>
          <p:nvPr/>
        </p:nvSpPr>
        <p:spPr>
          <a:xfrm>
            <a:off x="4838851" y="5603663"/>
            <a:ext cx="3458214" cy="66483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모델 개발 시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Feature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로 활용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 </a:t>
            </a:r>
          </a:p>
          <a:p>
            <a:pPr algn="ctr">
              <a:lnSpc>
                <a:spcPct val="150000"/>
              </a:lnSpc>
            </a:pP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</a:t>
            </a:r>
            <a:r>
              <a:rPr lang="en-US" altLang="ko-KR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Cluster</a:t>
            </a:r>
            <a:r>
              <a:rPr lang="ko-KR" altLang="en-US" sz="13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별 마케팅 목적에 따른 예측 모델 개발</a:t>
            </a:r>
            <a:endParaRPr lang="en-US" altLang="ko-KR" sz="13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464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9"/>
    </mc:Choice>
    <mc:Fallback xmlns="">
      <p:transition spd="slow" advTm="25859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0B4F0D-DBAE-4401-A568-EF59B3A4B740}"/>
              </a:ext>
            </a:extLst>
          </p:cNvPr>
          <p:cNvSpPr/>
          <p:nvPr/>
        </p:nvSpPr>
        <p:spPr>
          <a:xfrm>
            <a:off x="4822383" y="3615436"/>
            <a:ext cx="3913631" cy="2677886"/>
          </a:xfrm>
          <a:prstGeom prst="rect">
            <a:avLst/>
          </a:prstGeom>
          <a:solidFill>
            <a:schemeClr val="bg1"/>
          </a:solidFill>
          <a:ln w="3175">
            <a:solidFill>
              <a:sysClr val="window" lastClr="FFFFFF">
                <a:lumMod val="65000"/>
              </a:sysClr>
            </a:solidFill>
          </a:ln>
          <a:effectLst/>
        </p:spPr>
        <p:txBody>
          <a:bodyPr rot="0" spcFirstLastPara="0" vertOverflow="overflow" horzOverflow="overflow" vert="horz" wrap="square" lIns="18000" tIns="0" rIns="18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endParaRPr lang="ko-KR" altLang="en-US" sz="1200" b="1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4. Data analysis in Marketing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고객 이해를 위한 데이터 모델 설계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2315F6A-E493-44B3-98F4-B21A7BEB6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0" y="1571755"/>
            <a:ext cx="4273385" cy="3382624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pic>
        <p:nvPicPr>
          <p:cNvPr id="7" name="Picture 2" descr="Image result for woman icon">
            <a:extLst>
              <a:ext uri="{FF2B5EF4-FFF2-40B4-BE49-F238E27FC236}">
                <a16:creationId xmlns:a16="http://schemas.microsoft.com/office/drawing/2014/main" id="{966AD70D-5DC2-47A0-8D26-075D52B8A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985" y="3827692"/>
            <a:ext cx="523283" cy="52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7">
            <a:extLst>
              <a:ext uri="{FF2B5EF4-FFF2-40B4-BE49-F238E27FC236}">
                <a16:creationId xmlns:a16="http://schemas.microsoft.com/office/drawing/2014/main" id="{981C3C68-CD63-4F32-A7F8-05871C15AD13}"/>
              </a:ext>
            </a:extLst>
          </p:cNvPr>
          <p:cNvSpPr/>
          <p:nvPr/>
        </p:nvSpPr>
        <p:spPr>
          <a:xfrm>
            <a:off x="4932833" y="4554791"/>
            <a:ext cx="636491" cy="5122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화장품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/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스킨</a:t>
            </a:r>
          </a:p>
        </p:txBody>
      </p:sp>
      <p:sp>
        <p:nvSpPr>
          <p:cNvPr id="36" name="Rectangle 57">
            <a:extLst>
              <a:ext uri="{FF2B5EF4-FFF2-40B4-BE49-F238E27FC236}">
                <a16:creationId xmlns:a16="http://schemas.microsoft.com/office/drawing/2014/main" id="{671BB472-E623-407F-8B14-64BEA24227AF}"/>
              </a:ext>
            </a:extLst>
          </p:cNvPr>
          <p:cNvSpPr/>
          <p:nvPr/>
        </p:nvSpPr>
        <p:spPr>
          <a:xfrm>
            <a:off x="5671387" y="4554790"/>
            <a:ext cx="636491" cy="5122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화장품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/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립스틱</a:t>
            </a:r>
          </a:p>
        </p:txBody>
      </p:sp>
      <p:sp>
        <p:nvSpPr>
          <p:cNvPr id="37" name="Rectangle 57">
            <a:extLst>
              <a:ext uri="{FF2B5EF4-FFF2-40B4-BE49-F238E27FC236}">
                <a16:creationId xmlns:a16="http://schemas.microsoft.com/office/drawing/2014/main" id="{FCB70B37-E94D-4717-88DB-FEB7D91BC30E}"/>
              </a:ext>
            </a:extLst>
          </p:cNvPr>
          <p:cNvSpPr/>
          <p:nvPr/>
        </p:nvSpPr>
        <p:spPr>
          <a:xfrm>
            <a:off x="6409941" y="4554790"/>
            <a:ext cx="636491" cy="5122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화장품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/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향수</a:t>
            </a:r>
          </a:p>
        </p:txBody>
      </p:sp>
      <p:sp>
        <p:nvSpPr>
          <p:cNvPr id="38" name="Rectangle 57">
            <a:extLst>
              <a:ext uri="{FF2B5EF4-FFF2-40B4-BE49-F238E27FC236}">
                <a16:creationId xmlns:a16="http://schemas.microsoft.com/office/drawing/2014/main" id="{1FF7C778-2132-4AB0-866D-B696F34A8C4B}"/>
              </a:ext>
            </a:extLst>
          </p:cNvPr>
          <p:cNvSpPr/>
          <p:nvPr/>
        </p:nvSpPr>
        <p:spPr>
          <a:xfrm>
            <a:off x="7148495" y="4554789"/>
            <a:ext cx="636491" cy="5122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패션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/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명품가방</a:t>
            </a:r>
          </a:p>
        </p:txBody>
      </p:sp>
      <p:sp>
        <p:nvSpPr>
          <p:cNvPr id="39" name="Rectangle 57">
            <a:extLst>
              <a:ext uri="{FF2B5EF4-FFF2-40B4-BE49-F238E27FC236}">
                <a16:creationId xmlns:a16="http://schemas.microsoft.com/office/drawing/2014/main" id="{7C2F6A7B-FAAD-44C3-8B5B-B8EA9A0A0157}"/>
              </a:ext>
            </a:extLst>
          </p:cNvPr>
          <p:cNvSpPr/>
          <p:nvPr/>
        </p:nvSpPr>
        <p:spPr>
          <a:xfrm>
            <a:off x="7887049" y="4554789"/>
            <a:ext cx="636491" cy="512281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패션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/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아동복</a:t>
            </a:r>
          </a:p>
        </p:txBody>
      </p:sp>
      <p:sp>
        <p:nvSpPr>
          <p:cNvPr id="40" name="Rectangle 57">
            <a:extLst>
              <a:ext uri="{FF2B5EF4-FFF2-40B4-BE49-F238E27FC236}">
                <a16:creationId xmlns:a16="http://schemas.microsoft.com/office/drawing/2014/main" id="{3BF8360A-07B3-4F20-8003-9FDAD480BC86}"/>
              </a:ext>
            </a:extLst>
          </p:cNvPr>
          <p:cNvSpPr/>
          <p:nvPr/>
        </p:nvSpPr>
        <p:spPr>
          <a:xfrm>
            <a:off x="5013616" y="5096547"/>
            <a:ext cx="474923" cy="3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41" name="Rectangle 57">
            <a:extLst>
              <a:ext uri="{FF2B5EF4-FFF2-40B4-BE49-F238E27FC236}">
                <a16:creationId xmlns:a16="http://schemas.microsoft.com/office/drawing/2014/main" id="{D8B93A93-20D1-4CD4-8C0A-6F41D0562CE6}"/>
              </a:ext>
            </a:extLst>
          </p:cNvPr>
          <p:cNvSpPr/>
          <p:nvPr/>
        </p:nvSpPr>
        <p:spPr>
          <a:xfrm>
            <a:off x="5762201" y="5096547"/>
            <a:ext cx="474923" cy="3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3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42" name="Rectangle 57">
            <a:extLst>
              <a:ext uri="{FF2B5EF4-FFF2-40B4-BE49-F238E27FC236}">
                <a16:creationId xmlns:a16="http://schemas.microsoft.com/office/drawing/2014/main" id="{D059A049-E932-432C-ABF0-D3AEFA0198D9}"/>
              </a:ext>
            </a:extLst>
          </p:cNvPr>
          <p:cNvSpPr/>
          <p:nvPr/>
        </p:nvSpPr>
        <p:spPr>
          <a:xfrm>
            <a:off x="6490724" y="5096547"/>
            <a:ext cx="474923" cy="3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43" name="Rectangle 57">
            <a:extLst>
              <a:ext uri="{FF2B5EF4-FFF2-40B4-BE49-F238E27FC236}">
                <a16:creationId xmlns:a16="http://schemas.microsoft.com/office/drawing/2014/main" id="{719B436C-43FE-45D3-ADF6-3F2529D7E3A4}"/>
              </a:ext>
            </a:extLst>
          </p:cNvPr>
          <p:cNvSpPr/>
          <p:nvPr/>
        </p:nvSpPr>
        <p:spPr>
          <a:xfrm>
            <a:off x="7229278" y="5096547"/>
            <a:ext cx="474923" cy="3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44" name="Rectangle 57">
            <a:extLst>
              <a:ext uri="{FF2B5EF4-FFF2-40B4-BE49-F238E27FC236}">
                <a16:creationId xmlns:a16="http://schemas.microsoft.com/office/drawing/2014/main" id="{EFC74CDC-5416-4393-B93F-A56998C663E5}"/>
              </a:ext>
            </a:extLst>
          </p:cNvPr>
          <p:cNvSpPr/>
          <p:nvPr/>
        </p:nvSpPr>
        <p:spPr>
          <a:xfrm>
            <a:off x="7967832" y="5096547"/>
            <a:ext cx="474923" cy="3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4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864D01C2-75FA-4B84-86FC-48520AA5E12D}"/>
              </a:ext>
            </a:extLst>
          </p:cNvPr>
          <p:cNvCxnSpPr>
            <a:stCxn id="42" idx="2"/>
          </p:cNvCxnSpPr>
          <p:nvPr/>
        </p:nvCxnSpPr>
        <p:spPr>
          <a:xfrm flipH="1">
            <a:off x="6728185" y="5410075"/>
            <a:ext cx="1" cy="3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57">
            <a:extLst>
              <a:ext uri="{FF2B5EF4-FFF2-40B4-BE49-F238E27FC236}">
                <a16:creationId xmlns:a16="http://schemas.microsoft.com/office/drawing/2014/main" id="{829F173B-DEEA-4A92-A0CF-A49945DD2166}"/>
              </a:ext>
            </a:extLst>
          </p:cNvPr>
          <p:cNvSpPr/>
          <p:nvPr/>
        </p:nvSpPr>
        <p:spPr>
          <a:xfrm>
            <a:off x="5013616" y="5817704"/>
            <a:ext cx="474923" cy="3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4.2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48" name="Rectangle 57">
            <a:extLst>
              <a:ext uri="{FF2B5EF4-FFF2-40B4-BE49-F238E27FC236}">
                <a16:creationId xmlns:a16="http://schemas.microsoft.com/office/drawing/2014/main" id="{A8DCAAD9-BE5F-4D01-8083-E4FD6283D613}"/>
              </a:ext>
            </a:extLst>
          </p:cNvPr>
          <p:cNvSpPr/>
          <p:nvPr/>
        </p:nvSpPr>
        <p:spPr>
          <a:xfrm>
            <a:off x="5762201" y="5817704"/>
            <a:ext cx="474923" cy="3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1.7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49" name="Rectangle 57">
            <a:extLst>
              <a:ext uri="{FF2B5EF4-FFF2-40B4-BE49-F238E27FC236}">
                <a16:creationId xmlns:a16="http://schemas.microsoft.com/office/drawing/2014/main" id="{36390F28-A160-4EBD-9FE1-785B87962919}"/>
              </a:ext>
            </a:extLst>
          </p:cNvPr>
          <p:cNvSpPr/>
          <p:nvPr/>
        </p:nvSpPr>
        <p:spPr>
          <a:xfrm>
            <a:off x="6490724" y="5817704"/>
            <a:ext cx="474923" cy="3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0.8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50" name="Rectangle 57">
            <a:extLst>
              <a:ext uri="{FF2B5EF4-FFF2-40B4-BE49-F238E27FC236}">
                <a16:creationId xmlns:a16="http://schemas.microsoft.com/office/drawing/2014/main" id="{BCE372CE-88E0-41DD-842C-56255B7D0A54}"/>
              </a:ext>
            </a:extLst>
          </p:cNvPr>
          <p:cNvSpPr/>
          <p:nvPr/>
        </p:nvSpPr>
        <p:spPr>
          <a:xfrm>
            <a:off x="7229278" y="5817704"/>
            <a:ext cx="474923" cy="3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1.6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51" name="Rectangle 57">
            <a:extLst>
              <a:ext uri="{FF2B5EF4-FFF2-40B4-BE49-F238E27FC236}">
                <a16:creationId xmlns:a16="http://schemas.microsoft.com/office/drawing/2014/main" id="{88FD0046-3C01-4EE5-9501-DBDE65C8DC9C}"/>
              </a:ext>
            </a:extLst>
          </p:cNvPr>
          <p:cNvSpPr/>
          <p:nvPr/>
        </p:nvSpPr>
        <p:spPr>
          <a:xfrm>
            <a:off x="7967832" y="5817704"/>
            <a:ext cx="474923" cy="3135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tx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4.8</a:t>
            </a: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03ADA26-E51C-487D-B5C6-65A5B5C8864E}"/>
              </a:ext>
            </a:extLst>
          </p:cNvPr>
          <p:cNvSpPr/>
          <p:nvPr/>
        </p:nvSpPr>
        <p:spPr>
          <a:xfrm>
            <a:off x="7823195" y="4459965"/>
            <a:ext cx="764194" cy="1671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8B94517-BDA2-4780-8D96-5898571CB6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211"/>
          <a:stretch/>
        </p:blipFill>
        <p:spPr>
          <a:xfrm>
            <a:off x="821639" y="5074614"/>
            <a:ext cx="2994910" cy="143188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E17C72-D85A-4F45-8D36-4447B117516A}"/>
              </a:ext>
            </a:extLst>
          </p:cNvPr>
          <p:cNvSpPr/>
          <p:nvPr/>
        </p:nvSpPr>
        <p:spPr>
          <a:xfrm>
            <a:off x="4932833" y="5723603"/>
            <a:ext cx="3692765" cy="407629"/>
          </a:xfrm>
          <a:prstGeom prst="rect">
            <a:avLst/>
          </a:prstGeom>
          <a:solidFill>
            <a:schemeClr val="accent4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8001FC6-BB84-42A0-906E-1BFE18FEA8D0}"/>
              </a:ext>
            </a:extLst>
          </p:cNvPr>
          <p:cNvSpPr/>
          <p:nvPr/>
        </p:nvSpPr>
        <p:spPr>
          <a:xfrm>
            <a:off x="4824944" y="1525766"/>
            <a:ext cx="3911070" cy="5400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6B55690-7574-4E2A-A8B3-7969C1F7DD8A}"/>
              </a:ext>
            </a:extLst>
          </p:cNvPr>
          <p:cNvSpPr/>
          <p:nvPr/>
        </p:nvSpPr>
        <p:spPr>
          <a:xfrm>
            <a:off x="4831066" y="1562849"/>
            <a:ext cx="3911070" cy="108868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텍스트 분석에서 많이 활용되는 방법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각 </a:t>
            </a:r>
            <a:r>
              <a:rPr lang="ko-KR" altLang="en-US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문서별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단어 중요도 산출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문서 내용 분별력 높은 단어들에 높은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Score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부여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2B4A9B4A-FE82-4754-8F6D-037995693B4A}"/>
              </a:ext>
            </a:extLst>
          </p:cNvPr>
          <p:cNvSpPr/>
          <p:nvPr/>
        </p:nvSpPr>
        <p:spPr>
          <a:xfrm>
            <a:off x="5492664" y="3781712"/>
            <a:ext cx="3162149" cy="5400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최근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년 </a:t>
            </a:r>
            <a:r>
              <a:rPr lang="ko-KR" altLang="en-US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상품카테고리별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구매건수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C312085-CDD2-4348-9D63-A9DC793CEA86}"/>
              </a:ext>
            </a:extLst>
          </p:cNvPr>
          <p:cNvSpPr/>
          <p:nvPr/>
        </p:nvSpPr>
        <p:spPr>
          <a:xfrm>
            <a:off x="4831066" y="5360645"/>
            <a:ext cx="677535" cy="5400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TF-IDF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8BE345C6-B013-4EEC-A398-BFBED20664DA}"/>
              </a:ext>
            </a:extLst>
          </p:cNvPr>
          <p:cNvSpPr/>
          <p:nvPr/>
        </p:nvSpPr>
        <p:spPr>
          <a:xfrm>
            <a:off x="4811511" y="3104438"/>
            <a:ext cx="3950181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고객별 </a:t>
            </a:r>
            <a:r>
              <a:rPr lang="ko-KR" altLang="en-US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주선호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상품 파악을 위해 활용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14462B4-3BA5-4991-94CA-0B8062AFDF15}"/>
              </a:ext>
            </a:extLst>
          </p:cNvPr>
          <p:cNvCxnSpPr/>
          <p:nvPr/>
        </p:nvCxnSpPr>
        <p:spPr>
          <a:xfrm flipH="1">
            <a:off x="6699277" y="1840880"/>
            <a:ext cx="1" cy="313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2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9"/>
    </mc:Choice>
    <mc:Fallback xmlns="">
      <p:transition spd="slow" advTm="2585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5">
            <a:extLst>
              <a:ext uri="{FF2B5EF4-FFF2-40B4-BE49-F238E27FC236}">
                <a16:creationId xmlns:a16="http://schemas.microsoft.com/office/drawing/2014/main" id="{2AD92A37-E673-4030-B919-C8A5EAB98691}"/>
              </a:ext>
            </a:extLst>
          </p:cNvPr>
          <p:cNvGrpSpPr/>
          <p:nvPr/>
        </p:nvGrpSpPr>
        <p:grpSpPr>
          <a:xfrm>
            <a:off x="310381" y="3018003"/>
            <a:ext cx="8322873" cy="369332"/>
            <a:chOff x="5832711" y="1578800"/>
            <a:chExt cx="462315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3B220-0B0A-45F2-A6CA-006562BBC8DD}"/>
                </a:ext>
              </a:extLst>
            </p:cNvPr>
            <p:cNvSpPr txBox="1"/>
            <p:nvPr/>
          </p:nvSpPr>
          <p:spPr>
            <a:xfrm>
              <a:off x="5832711" y="1578800"/>
              <a:ext cx="462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LOTTE_KR_Regular" panose="020B0500000000000000" pitchFamily="50" charset="-127"/>
                  <a:ea typeface="MyLOTTE_KR_Regular" panose="020B0500000000000000" pitchFamily="50" charset="-127"/>
                  <a:cs typeface="Arial" pitchFamily="34" charset="0"/>
                </a:rPr>
                <a:t>1.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LOTTE_KR_Regular" panose="020B0500000000000000" pitchFamily="50" charset="-127"/>
                  <a:ea typeface="MyLOTTE_KR_Regular" panose="020B0500000000000000" pitchFamily="50" charset="-127"/>
                  <a:cs typeface="Arial" pitchFamily="34" charset="0"/>
                </a:rPr>
                <a:t>빅데이터 분석이란</a:t>
              </a:r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LOTTE_KR_Regular" panose="020B0500000000000000" pitchFamily="50" charset="-127"/>
                  <a:ea typeface="MyLOTTE_KR_Regular" panose="020B0500000000000000" pitchFamily="50" charset="-127"/>
                  <a:cs typeface="Arial" pitchFamily="34" charset="0"/>
                </a:rPr>
                <a:t>? 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endParaRPr>
            </a:p>
          </p:txBody>
        </p:sp>
        <p:cxnSp>
          <p:nvCxnSpPr>
            <p:cNvPr id="8" name="Straight Connector 38">
              <a:extLst>
                <a:ext uri="{FF2B5EF4-FFF2-40B4-BE49-F238E27FC236}">
                  <a16:creationId xmlns:a16="http://schemas.microsoft.com/office/drawing/2014/main" id="{2BFA6F35-4385-4AFC-A768-F2F099E4D243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1" y="1932038"/>
              <a:ext cx="4623159" cy="709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601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2"/>
    </mc:Choice>
    <mc:Fallback xmlns="">
      <p:transition spd="slow" advTm="832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5">
            <a:extLst>
              <a:ext uri="{FF2B5EF4-FFF2-40B4-BE49-F238E27FC236}">
                <a16:creationId xmlns:a16="http://schemas.microsoft.com/office/drawing/2014/main" id="{2AD92A37-E673-4030-B919-C8A5EAB98691}"/>
              </a:ext>
            </a:extLst>
          </p:cNvPr>
          <p:cNvGrpSpPr/>
          <p:nvPr/>
        </p:nvGrpSpPr>
        <p:grpSpPr>
          <a:xfrm>
            <a:off x="310381" y="3018003"/>
            <a:ext cx="8322873" cy="369332"/>
            <a:chOff x="5832711" y="1578800"/>
            <a:chExt cx="4623159" cy="3693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3B220-0B0A-45F2-A6CA-006562BBC8DD}"/>
                </a:ext>
              </a:extLst>
            </p:cNvPr>
            <p:cNvSpPr txBox="1"/>
            <p:nvPr/>
          </p:nvSpPr>
          <p:spPr>
            <a:xfrm>
              <a:off x="5832711" y="1578800"/>
              <a:ext cx="4623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LOTTE_KR_Regular" panose="020B0500000000000000" pitchFamily="50" charset="-127"/>
                  <a:ea typeface="MyLOTTE_KR_Regular" panose="020B0500000000000000" pitchFamily="50" charset="-127"/>
                  <a:cs typeface="Arial" pitchFamily="34" charset="0"/>
                </a:rPr>
                <a:t>5. </a:t>
              </a:r>
              <a:r>
                <a:rPr lang="ko-KR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yLOTTE_KR_Regular" panose="020B0500000000000000" pitchFamily="50" charset="-127"/>
                  <a:ea typeface="MyLOTTE_KR_Regular" panose="020B0500000000000000" pitchFamily="50" charset="-127"/>
                  <a:cs typeface="Arial" pitchFamily="34" charset="0"/>
                </a:rPr>
                <a:t>개인화 추천 시스템 </a:t>
              </a:r>
            </a:p>
          </p:txBody>
        </p:sp>
        <p:cxnSp>
          <p:nvCxnSpPr>
            <p:cNvPr id="8" name="Straight Connector 38">
              <a:extLst>
                <a:ext uri="{FF2B5EF4-FFF2-40B4-BE49-F238E27FC236}">
                  <a16:creationId xmlns:a16="http://schemas.microsoft.com/office/drawing/2014/main" id="{2BFA6F35-4385-4AFC-A768-F2F099E4D243}"/>
                </a:ext>
              </a:extLst>
            </p:cNvPr>
            <p:cNvCxnSpPr>
              <a:cxnSpLocks/>
            </p:cNvCxnSpPr>
            <p:nvPr/>
          </p:nvCxnSpPr>
          <p:spPr>
            <a:xfrm>
              <a:off x="5832711" y="1932038"/>
              <a:ext cx="4623159" cy="7090"/>
            </a:xfrm>
            <a:prstGeom prst="line">
              <a:avLst/>
            </a:prstGeom>
            <a:ln w="19050">
              <a:solidFill>
                <a:srgbClr val="002060"/>
              </a:solidFill>
              <a:prstDash val="sysDash"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486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00"/>
    </mc:Choice>
    <mc:Fallback xmlns="">
      <p:transition spd="slow" advTm="87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73DB9892-6B7B-4605-99CD-FCF8B021BF86}"/>
              </a:ext>
            </a:extLst>
          </p:cNvPr>
          <p:cNvSpPr/>
          <p:nvPr/>
        </p:nvSpPr>
        <p:spPr>
          <a:xfrm>
            <a:off x="649670" y="1877263"/>
            <a:ext cx="3762421" cy="33516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rot="0" spcFirstLastPara="0" vertOverflow="overflow" horzOverflow="overflow" vert="horz" wrap="square" lIns="18000" tIns="0" rIns="18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endParaRPr lang="ko-KR" altLang="en-US" sz="1200" b="1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B556D8C-EF35-4474-B195-0EC3FD2B39B0}"/>
              </a:ext>
            </a:extLst>
          </p:cNvPr>
          <p:cNvSpPr/>
          <p:nvPr/>
        </p:nvSpPr>
        <p:spPr>
          <a:xfrm>
            <a:off x="4669118" y="1877262"/>
            <a:ext cx="3762421" cy="33516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rot="0" spcFirstLastPara="0" vertOverflow="overflow" horzOverflow="overflow" vert="horz" wrap="square" lIns="18000" tIns="0" rIns="18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endParaRPr lang="ko-KR" altLang="en-US" sz="1200" b="1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추천시스템 기본 유형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351B4E4-370C-4B35-AF3E-7F4FE49AC5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02"/>
          <a:stretch/>
        </p:blipFill>
        <p:spPr>
          <a:xfrm>
            <a:off x="1156343" y="2086253"/>
            <a:ext cx="2738459" cy="28034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E2A95EE-6D18-4D99-90A1-A6EFFB6CB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627" y="2007114"/>
            <a:ext cx="2385402" cy="3091979"/>
          </a:xfrm>
          <a:prstGeom prst="rect">
            <a:avLst/>
          </a:prstGeom>
        </p:spPr>
      </p:pic>
      <p:grpSp>
        <p:nvGrpSpPr>
          <p:cNvPr id="15" name="Group 12">
            <a:extLst>
              <a:ext uri="{FF2B5EF4-FFF2-40B4-BE49-F238E27FC236}">
                <a16:creationId xmlns:a16="http://schemas.microsoft.com/office/drawing/2014/main" id="{3971B056-08DE-4B5D-B3AE-A9754452C0F8}"/>
              </a:ext>
            </a:extLst>
          </p:cNvPr>
          <p:cNvGrpSpPr>
            <a:grpSpLocks/>
          </p:cNvGrpSpPr>
          <p:nvPr/>
        </p:nvGrpSpPr>
        <p:grpSpPr bwMode="auto">
          <a:xfrm>
            <a:off x="661960" y="1445008"/>
            <a:ext cx="3762422" cy="327760"/>
            <a:chOff x="519" y="789"/>
            <a:chExt cx="4587" cy="170"/>
          </a:xfrm>
        </p:grpSpPr>
        <p:sp>
          <p:nvSpPr>
            <p:cNvPr id="16" name="TextBox 85">
              <a:extLst>
                <a:ext uri="{FF2B5EF4-FFF2-40B4-BE49-F238E27FC236}">
                  <a16:creationId xmlns:a16="http://schemas.microsoft.com/office/drawing/2014/main" id="{37B55C3A-8D94-417C-ACF3-9C65582135B6}"/>
                </a:ext>
              </a:extLst>
            </p:cNvPr>
            <p:cNvSpPr txBox="1">
              <a:spLocks noChangeArrowheads="1"/>
            </p:cNvSpPr>
            <p:nvPr>
              <p:custDataLst>
                <p:tags r:id="rId2"/>
              </p:custDataLst>
            </p:nvPr>
          </p:nvSpPr>
          <p:spPr bwMode="blackWhite">
            <a:xfrm>
              <a:off x="519" y="789"/>
              <a:ext cx="4587" cy="16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0" tIns="35979" rIns="0" bIns="35979" anchor="b" anchorCtr="0">
              <a:spAutoFit/>
            </a:bodyPr>
            <a:lstStyle/>
            <a:p>
              <a:pPr marL="342085" indent="-342085" algn="ctr" defTabSz="1010134"/>
              <a:r>
                <a:rPr lang="en-US" altLang="ko-KR" sz="1600" b="1" spc="-70" dirty="0">
                  <a:latin typeface="+mj-ea"/>
                  <a:ea typeface="+mj-ea"/>
                </a:rPr>
                <a:t>Content based filtering </a:t>
              </a:r>
              <a:r>
                <a:rPr lang="ko-KR" altLang="en-US" sz="1600" b="1" spc="-70" dirty="0">
                  <a:latin typeface="+mj-ea"/>
                  <a:ea typeface="+mj-ea"/>
                </a:rPr>
                <a:t>방법</a:t>
              </a:r>
            </a:p>
          </p:txBody>
        </p:sp>
        <p:sp>
          <p:nvSpPr>
            <p:cNvPr id="21" name="Line 14">
              <a:extLst>
                <a:ext uri="{FF2B5EF4-FFF2-40B4-BE49-F238E27FC236}">
                  <a16:creationId xmlns:a16="http://schemas.microsoft.com/office/drawing/2014/main" id="{D2DF3E63-6A33-4879-BD27-A12C08EBDF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" y="959"/>
              <a:ext cx="4587" cy="0"/>
            </a:xfrm>
            <a:prstGeom prst="lin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ko-KR" altLang="en-US" dirty="0"/>
            </a:p>
          </p:txBody>
        </p:sp>
      </p:grpSp>
      <p:grpSp>
        <p:nvGrpSpPr>
          <p:cNvPr id="22" name="Group 12">
            <a:extLst>
              <a:ext uri="{FF2B5EF4-FFF2-40B4-BE49-F238E27FC236}">
                <a16:creationId xmlns:a16="http://schemas.microsoft.com/office/drawing/2014/main" id="{0B5022F4-D9A5-4025-8C34-CB20FA7EF952}"/>
              </a:ext>
            </a:extLst>
          </p:cNvPr>
          <p:cNvGrpSpPr>
            <a:grpSpLocks/>
          </p:cNvGrpSpPr>
          <p:nvPr/>
        </p:nvGrpSpPr>
        <p:grpSpPr bwMode="auto">
          <a:xfrm>
            <a:off x="4677995" y="1446282"/>
            <a:ext cx="3762422" cy="327760"/>
            <a:chOff x="519" y="789"/>
            <a:chExt cx="4587" cy="170"/>
          </a:xfrm>
        </p:grpSpPr>
        <p:sp>
          <p:nvSpPr>
            <p:cNvPr id="23" name="TextBox 85">
              <a:extLst>
                <a:ext uri="{FF2B5EF4-FFF2-40B4-BE49-F238E27FC236}">
                  <a16:creationId xmlns:a16="http://schemas.microsoft.com/office/drawing/2014/main" id="{2EB5F7A9-71F9-4137-B024-D87CFB1C6CE8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blackWhite">
            <a:xfrm>
              <a:off x="519" y="789"/>
              <a:ext cx="4587" cy="16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lIns="0" tIns="35979" rIns="0" bIns="35979" anchor="b" anchorCtr="0">
              <a:spAutoFit/>
            </a:bodyPr>
            <a:lstStyle/>
            <a:p>
              <a:pPr marL="342085" indent="-342085" algn="ctr" defTabSz="1010134"/>
              <a:r>
                <a:rPr lang="en-US" altLang="ko-KR" sz="1600" b="1" spc="-70" dirty="0">
                  <a:latin typeface="+mj-ea"/>
                  <a:ea typeface="+mj-ea"/>
                </a:rPr>
                <a:t>Collaborative filtering </a:t>
              </a:r>
              <a:r>
                <a:rPr lang="ko-KR" altLang="en-US" sz="1600" b="1" spc="-70" dirty="0">
                  <a:latin typeface="+mj-ea"/>
                  <a:ea typeface="+mj-ea"/>
                </a:rPr>
                <a:t>방법</a:t>
              </a:r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F91BD8AA-1249-4039-B0BF-E9CE0CB3A5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9" y="959"/>
              <a:ext cx="4587" cy="0"/>
            </a:xfrm>
            <a:prstGeom prst="lin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ko-KR" altLang="en-US" dirty="0"/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67AA65-B2CF-4290-9977-5BF477DE1B36}"/>
              </a:ext>
            </a:extLst>
          </p:cNvPr>
          <p:cNvSpPr/>
          <p:nvPr/>
        </p:nvSpPr>
        <p:spPr>
          <a:xfrm>
            <a:off x="570037" y="5333442"/>
            <a:ext cx="3911070" cy="108868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고객이 특정 아이템을 선호하는 경우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해당 아이템의 특성정보를 활용하여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유사한 다른 아이템을 추천하는 방법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C5B224-9C3C-49DD-89CB-1CCFEF7B7088}"/>
              </a:ext>
            </a:extLst>
          </p:cNvPr>
          <p:cNvSpPr/>
          <p:nvPr/>
        </p:nvSpPr>
        <p:spPr>
          <a:xfrm>
            <a:off x="4572000" y="5332166"/>
            <a:ext cx="3911070" cy="108868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고객과 상품 간의 관계에 대한 분석을 토대로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고객이 선택하지 않은 상품에 대한 추천을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효과적으로 제공하는 방법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9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9"/>
    </mc:Choice>
    <mc:Fallback xmlns="">
      <p:transition spd="slow" advTm="25859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BB556D8C-EF35-4474-B195-0EC3FD2B39B0}"/>
              </a:ext>
            </a:extLst>
          </p:cNvPr>
          <p:cNvSpPr/>
          <p:nvPr/>
        </p:nvSpPr>
        <p:spPr>
          <a:xfrm>
            <a:off x="629780" y="2053983"/>
            <a:ext cx="2531608" cy="335168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/>
        </p:spPr>
        <p:txBody>
          <a:bodyPr rot="0" spcFirstLastPara="0" vertOverflow="overflow" horzOverflow="overflow" vert="horz" wrap="square" lIns="18000" tIns="0" rIns="1800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Tx/>
              <a:tabLst/>
            </a:pPr>
            <a:endParaRPr lang="ko-KR" altLang="en-US" sz="1200" b="1" kern="0" dirty="0">
              <a:solidFill>
                <a:srgbClr val="0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추천시스템 기본 유형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FE2A95EE-6D18-4D99-90A1-A6EFFB6CB1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66" y="2155451"/>
            <a:ext cx="2385402" cy="3091979"/>
          </a:xfrm>
          <a:prstGeom prst="rect">
            <a:avLst/>
          </a:prstGeom>
        </p:spPr>
      </p:pic>
      <p:grpSp>
        <p:nvGrpSpPr>
          <p:cNvPr id="22" name="Group 12">
            <a:extLst>
              <a:ext uri="{FF2B5EF4-FFF2-40B4-BE49-F238E27FC236}">
                <a16:creationId xmlns:a16="http://schemas.microsoft.com/office/drawing/2014/main" id="{0B5022F4-D9A5-4025-8C34-CB20FA7EF952}"/>
              </a:ext>
            </a:extLst>
          </p:cNvPr>
          <p:cNvGrpSpPr>
            <a:grpSpLocks/>
          </p:cNvGrpSpPr>
          <p:nvPr/>
        </p:nvGrpSpPr>
        <p:grpSpPr bwMode="auto">
          <a:xfrm>
            <a:off x="638656" y="1623003"/>
            <a:ext cx="2522614" cy="327760"/>
            <a:chOff x="519" y="789"/>
            <a:chExt cx="3949" cy="170"/>
          </a:xfrm>
        </p:grpSpPr>
        <p:sp>
          <p:nvSpPr>
            <p:cNvPr id="23" name="TextBox 85">
              <a:extLst>
                <a:ext uri="{FF2B5EF4-FFF2-40B4-BE49-F238E27FC236}">
                  <a16:creationId xmlns:a16="http://schemas.microsoft.com/office/drawing/2014/main" id="{2EB5F7A9-71F9-4137-B024-D87CFB1C6CE8}"/>
                </a:ext>
              </a:extLst>
            </p:cNvPr>
            <p:cNvSpPr txBox="1">
              <a:spLocks noChangeArrowheads="1"/>
            </p:cNvSpPr>
            <p:nvPr>
              <p:custDataLst>
                <p:tags r:id="rId1"/>
              </p:custDataLst>
            </p:nvPr>
          </p:nvSpPr>
          <p:spPr bwMode="blackWhite">
            <a:xfrm>
              <a:off x="519" y="789"/>
              <a:ext cx="3949" cy="167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  <p:txBody>
            <a:bodyPr wrap="square" lIns="0" tIns="35979" rIns="0" bIns="35979" anchor="b" anchorCtr="0">
              <a:spAutoFit/>
            </a:bodyPr>
            <a:lstStyle/>
            <a:p>
              <a:pPr marL="342085" indent="-342085" algn="ctr" defTabSz="1010134"/>
              <a:r>
                <a:rPr lang="en-US" altLang="ko-KR" sz="1600" b="1" spc="-70" dirty="0">
                  <a:latin typeface="+mj-ea"/>
                  <a:ea typeface="+mj-ea"/>
                </a:rPr>
                <a:t>Collaborative filtering </a:t>
              </a:r>
              <a:r>
                <a:rPr lang="ko-KR" altLang="en-US" sz="1600" b="1" spc="-70" dirty="0">
                  <a:latin typeface="+mj-ea"/>
                  <a:ea typeface="+mj-ea"/>
                </a:rPr>
                <a:t>방법</a:t>
              </a:r>
            </a:p>
          </p:txBody>
        </p:sp>
        <p:sp>
          <p:nvSpPr>
            <p:cNvPr id="24" name="Line 14">
              <a:extLst>
                <a:ext uri="{FF2B5EF4-FFF2-40B4-BE49-F238E27FC236}">
                  <a16:creationId xmlns:a16="http://schemas.microsoft.com/office/drawing/2014/main" id="{F91BD8AA-1249-4039-B0BF-E9CE0CB3A5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9" y="956"/>
              <a:ext cx="3949" cy="3"/>
            </a:xfrm>
            <a:prstGeom prst="lin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5DE4F0-80C0-4A9F-8CDB-DA07CEBF11A9}"/>
              </a:ext>
            </a:extLst>
          </p:cNvPr>
          <p:cNvSpPr/>
          <p:nvPr/>
        </p:nvSpPr>
        <p:spPr>
          <a:xfrm>
            <a:off x="440433" y="5454816"/>
            <a:ext cx="2888815" cy="5443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Model based</a:t>
            </a:r>
          </a:p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“KNN, Matrix Factorization”</a:t>
            </a:r>
          </a:p>
        </p:txBody>
      </p:sp>
      <p:grpSp>
        <p:nvGrpSpPr>
          <p:cNvPr id="32" name="Group 257">
            <a:extLst>
              <a:ext uri="{FF2B5EF4-FFF2-40B4-BE49-F238E27FC236}">
                <a16:creationId xmlns:a16="http://schemas.microsoft.com/office/drawing/2014/main" id="{C6C36405-0160-41B9-8965-087772613D2B}"/>
              </a:ext>
            </a:extLst>
          </p:cNvPr>
          <p:cNvGrpSpPr/>
          <p:nvPr/>
        </p:nvGrpSpPr>
        <p:grpSpPr>
          <a:xfrm>
            <a:off x="4304966" y="5053299"/>
            <a:ext cx="3818618" cy="582404"/>
            <a:chOff x="964690" y="4923049"/>
            <a:chExt cx="4209319" cy="641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FF970F5A-43DA-4C6E-9FFE-ADE211FFD882}"/>
                    </a:ext>
                  </a:extLst>
                </p:cNvPr>
                <p:cNvSpPr txBox="1"/>
                <p:nvPr/>
              </p:nvSpPr>
              <p:spPr>
                <a:xfrm>
                  <a:off x="964690" y="4923049"/>
                  <a:ext cx="4086744" cy="6419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defTabSz="829544">
                    <a:lnSpc>
                      <a:spcPct val="85000"/>
                    </a:lnSpc>
                    <a:spcAft>
                      <a:spcPts val="544"/>
                    </a:spcAft>
                    <a:buClr>
                      <a:srgbClr val="003E54"/>
                    </a:buClr>
                    <a:buSzPct val="70000"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ko-KR" sz="1452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b>
                          <m:sSubPr>
                            <m:ctrlP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ko-KR" sz="1452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ko-KR" sz="1452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ctrlP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452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altLang="ko-KR" sz="1452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altLang="ko-KR" sz="1452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ko-KR" sz="1452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altLang="ko-KR" sz="1452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r>
                                      <a:rPr lang="en-US" altLang="ko-KR" sz="1452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altLang="ko-KR" sz="1452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52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sz="1452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altLang="ko-KR" sz="1452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1452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452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altLang="ko-KR" sz="1452" i="1" ker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1452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&gt;</m:t>
                                    </m:r>
                                  </m:e>
                                </m:nary>
                                <m: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ko-KR" sz="1452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ko-KR" altLang="en-US" sz="1452" kern="0" dirty="0">
                    <a:solidFill>
                      <a:srgbClr val="000000"/>
                    </a:solidFill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A9898D47-FC6C-48F0-92A3-F12C225CA3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690" y="4923049"/>
                  <a:ext cx="4086744" cy="641993"/>
                </a:xfrm>
                <a:prstGeom prst="rect">
                  <a:avLst/>
                </a:prstGeom>
                <a:blipFill>
                  <a:blip r:embed="rId5"/>
                  <a:stretch>
                    <a:fillRect t="-729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4" name="Group 259">
              <a:extLst>
                <a:ext uri="{FF2B5EF4-FFF2-40B4-BE49-F238E27FC236}">
                  <a16:creationId xmlns:a16="http://schemas.microsoft.com/office/drawing/2014/main" id="{17F681E3-298D-4903-85F2-0FE04E103180}"/>
                </a:ext>
              </a:extLst>
            </p:cNvPr>
            <p:cNvGrpSpPr/>
            <p:nvPr/>
          </p:nvGrpSpPr>
          <p:grpSpPr>
            <a:xfrm>
              <a:off x="3802026" y="5029228"/>
              <a:ext cx="757349" cy="435781"/>
              <a:chOff x="3808425" y="4825466"/>
              <a:chExt cx="566960" cy="435781"/>
            </a:xfrm>
          </p:grpSpPr>
          <p:sp>
            <p:nvSpPr>
              <p:cNvPr id="44" name="Rectangle: Rounded Corners 285">
                <a:extLst>
                  <a:ext uri="{FF2B5EF4-FFF2-40B4-BE49-F238E27FC236}">
                    <a16:creationId xmlns:a16="http://schemas.microsoft.com/office/drawing/2014/main" id="{65C30BA2-35D3-4EF9-9BC2-1D1DC1268974}"/>
                  </a:ext>
                </a:extLst>
              </p:cNvPr>
              <p:cNvSpPr/>
              <p:nvPr/>
            </p:nvSpPr>
            <p:spPr>
              <a:xfrm>
                <a:off x="3808425" y="4825466"/>
                <a:ext cx="566960" cy="305091"/>
              </a:xfrm>
              <a:prstGeom prst="roundRect">
                <a:avLst>
                  <a:gd name="adj" fmla="val 1933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rot="0" spcFirstLastPara="0" vertOverflow="overflow" horzOverflow="overflow" vert="horz" wrap="square" lIns="32659" tIns="42456" rIns="32659" bIns="424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9544">
                  <a:spcBef>
                    <a:spcPts val="272"/>
                  </a:spcBef>
                  <a:buClr>
                    <a:srgbClr val="000000"/>
                  </a:buClr>
                  <a:buSzPct val="70000"/>
                  <a:defRPr/>
                </a:pPr>
                <a:endParaRPr lang="ko-KR" altLang="en-US" sz="1633" b="1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45" name="Straight Arrow Connector 288">
                <a:extLst>
                  <a:ext uri="{FF2B5EF4-FFF2-40B4-BE49-F238E27FC236}">
                    <a16:creationId xmlns:a16="http://schemas.microsoft.com/office/drawing/2014/main" id="{F419F4AB-3994-47ED-9DB8-320BF70E6A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91905" y="5120181"/>
                <a:ext cx="1" cy="141066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tailEnd type="triangle" w="sm" len="sm"/>
              </a:ln>
              <a:effectLst/>
            </p:spPr>
          </p:cxnSp>
        </p:grpSp>
        <p:grpSp>
          <p:nvGrpSpPr>
            <p:cNvPr id="35" name="Group 260">
              <a:extLst>
                <a:ext uri="{FF2B5EF4-FFF2-40B4-BE49-F238E27FC236}">
                  <a16:creationId xmlns:a16="http://schemas.microsoft.com/office/drawing/2014/main" id="{BD019D20-673F-4EE4-AB34-F029239397AC}"/>
                </a:ext>
              </a:extLst>
            </p:cNvPr>
            <p:cNvGrpSpPr/>
            <p:nvPr/>
          </p:nvGrpSpPr>
          <p:grpSpPr>
            <a:xfrm>
              <a:off x="1678509" y="5023545"/>
              <a:ext cx="430383" cy="402407"/>
              <a:chOff x="2050943" y="4824549"/>
              <a:chExt cx="264219" cy="402407"/>
            </a:xfrm>
          </p:grpSpPr>
          <p:sp>
            <p:nvSpPr>
              <p:cNvPr id="42" name="Rectangle: Rounded Corners 281">
                <a:extLst>
                  <a:ext uri="{FF2B5EF4-FFF2-40B4-BE49-F238E27FC236}">
                    <a16:creationId xmlns:a16="http://schemas.microsoft.com/office/drawing/2014/main" id="{80C4140B-0254-4669-B3F8-E2B2EAAEB58D}"/>
                  </a:ext>
                </a:extLst>
              </p:cNvPr>
              <p:cNvSpPr/>
              <p:nvPr/>
            </p:nvSpPr>
            <p:spPr>
              <a:xfrm>
                <a:off x="2050943" y="4824549"/>
                <a:ext cx="264219" cy="305091"/>
              </a:xfrm>
              <a:prstGeom prst="roundRect">
                <a:avLst>
                  <a:gd name="adj" fmla="val 1933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rot="0" spcFirstLastPara="0" vertOverflow="overflow" horzOverflow="overflow" vert="horz" wrap="square" lIns="32659" tIns="42456" rIns="32659" bIns="424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9544">
                  <a:spcBef>
                    <a:spcPts val="272"/>
                  </a:spcBef>
                  <a:buClr>
                    <a:srgbClr val="000000"/>
                  </a:buClr>
                  <a:buSzPct val="70000"/>
                  <a:defRPr/>
                </a:pPr>
                <a:endParaRPr lang="ko-KR" altLang="en-US" sz="1633" b="1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43" name="Connector: Elbow 283">
                <a:extLst>
                  <a:ext uri="{FF2B5EF4-FFF2-40B4-BE49-F238E27FC236}">
                    <a16:creationId xmlns:a16="http://schemas.microsoft.com/office/drawing/2014/main" id="{AFD1898A-E1B3-47E6-B042-FDF664B5B8EF}"/>
                  </a:ext>
                </a:extLst>
              </p:cNvPr>
              <p:cNvCxnSpPr/>
              <p:nvPr/>
            </p:nvCxnSpPr>
            <p:spPr>
              <a:xfrm rot="5400000">
                <a:off x="2078450" y="5124034"/>
                <a:ext cx="89390" cy="116454"/>
              </a:xfrm>
              <a:prstGeom prst="bentConnector3">
                <a:avLst>
                  <a:gd name="adj1" fmla="val 100947"/>
                </a:avLst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tailEnd type="triangle" w="sm" len="sm"/>
              </a:ln>
              <a:effectLst/>
            </p:spPr>
          </p:cxnSp>
        </p:grpSp>
        <p:grpSp>
          <p:nvGrpSpPr>
            <p:cNvPr id="36" name="Group 265">
              <a:extLst>
                <a:ext uri="{FF2B5EF4-FFF2-40B4-BE49-F238E27FC236}">
                  <a16:creationId xmlns:a16="http://schemas.microsoft.com/office/drawing/2014/main" id="{820587AA-756A-436C-8066-15DD723566E4}"/>
                </a:ext>
              </a:extLst>
            </p:cNvPr>
            <p:cNvGrpSpPr/>
            <p:nvPr/>
          </p:nvGrpSpPr>
          <p:grpSpPr>
            <a:xfrm>
              <a:off x="2461104" y="5027432"/>
              <a:ext cx="547700" cy="437577"/>
              <a:chOff x="2698320" y="4824549"/>
              <a:chExt cx="361524" cy="437577"/>
            </a:xfrm>
          </p:grpSpPr>
          <p:sp>
            <p:nvSpPr>
              <p:cNvPr id="40" name="Rectangle: Rounded Corners 279">
                <a:extLst>
                  <a:ext uri="{FF2B5EF4-FFF2-40B4-BE49-F238E27FC236}">
                    <a16:creationId xmlns:a16="http://schemas.microsoft.com/office/drawing/2014/main" id="{C57AE26E-E11B-4ED6-83F3-62ADCA6CFD44}"/>
                  </a:ext>
                </a:extLst>
              </p:cNvPr>
              <p:cNvSpPr/>
              <p:nvPr/>
            </p:nvSpPr>
            <p:spPr>
              <a:xfrm>
                <a:off x="2698320" y="4824549"/>
                <a:ext cx="361524" cy="305091"/>
              </a:xfrm>
              <a:prstGeom prst="roundRect">
                <a:avLst>
                  <a:gd name="adj" fmla="val 1933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rot="0" spcFirstLastPara="0" vertOverflow="overflow" horzOverflow="overflow" vert="horz" wrap="square" lIns="32659" tIns="42456" rIns="32659" bIns="424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9544">
                  <a:spcBef>
                    <a:spcPts val="272"/>
                  </a:spcBef>
                  <a:buClr>
                    <a:srgbClr val="000000"/>
                  </a:buClr>
                  <a:buSzPct val="70000"/>
                  <a:defRPr/>
                </a:pPr>
                <a:endParaRPr lang="ko-KR" altLang="en-US" sz="1633" b="1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41" name="Straight Arrow Connector 280">
                <a:extLst>
                  <a:ext uri="{FF2B5EF4-FFF2-40B4-BE49-F238E27FC236}">
                    <a16:creationId xmlns:a16="http://schemas.microsoft.com/office/drawing/2014/main" id="{AA485BA8-8639-46AF-A3C0-07B358025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74836" y="5137566"/>
                <a:ext cx="0" cy="12456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tailEnd type="triangle" w="sm" len="sm"/>
              </a:ln>
              <a:effectLst/>
            </p:spPr>
          </p:cxnSp>
        </p:grpSp>
        <p:grpSp>
          <p:nvGrpSpPr>
            <p:cNvPr id="37" name="Group 268">
              <a:extLst>
                <a:ext uri="{FF2B5EF4-FFF2-40B4-BE49-F238E27FC236}">
                  <a16:creationId xmlns:a16="http://schemas.microsoft.com/office/drawing/2014/main" id="{2A5011CA-4A44-4A65-8FD8-78CDD337786B}"/>
                </a:ext>
              </a:extLst>
            </p:cNvPr>
            <p:cNvGrpSpPr/>
            <p:nvPr/>
          </p:nvGrpSpPr>
          <p:grpSpPr>
            <a:xfrm>
              <a:off x="4592690" y="5054317"/>
              <a:ext cx="581319" cy="305091"/>
              <a:chOff x="4430298" y="4824986"/>
              <a:chExt cx="508917" cy="305091"/>
            </a:xfrm>
          </p:grpSpPr>
          <p:sp>
            <p:nvSpPr>
              <p:cNvPr id="38" name="Rectangle: Rounded Corners 270">
                <a:extLst>
                  <a:ext uri="{FF2B5EF4-FFF2-40B4-BE49-F238E27FC236}">
                    <a16:creationId xmlns:a16="http://schemas.microsoft.com/office/drawing/2014/main" id="{34FF32B2-01F8-4AEB-AD4A-71965C86ACF4}"/>
                  </a:ext>
                </a:extLst>
              </p:cNvPr>
              <p:cNvSpPr/>
              <p:nvPr/>
            </p:nvSpPr>
            <p:spPr>
              <a:xfrm>
                <a:off x="4430298" y="4824986"/>
                <a:ext cx="319554" cy="305091"/>
              </a:xfrm>
              <a:prstGeom prst="roundRect">
                <a:avLst>
                  <a:gd name="adj" fmla="val 19332"/>
                </a:avLst>
              </a:prstGeom>
              <a:noFill/>
              <a:ln w="19050">
                <a:solidFill>
                  <a:srgbClr val="C00000"/>
                </a:solidFill>
              </a:ln>
            </p:spPr>
            <p:txBody>
              <a:bodyPr rot="0" spcFirstLastPara="0" vertOverflow="overflow" horzOverflow="overflow" vert="horz" wrap="square" lIns="32659" tIns="42456" rIns="32659" bIns="424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829544">
                  <a:spcBef>
                    <a:spcPts val="272"/>
                  </a:spcBef>
                  <a:buClr>
                    <a:srgbClr val="000000"/>
                  </a:buClr>
                  <a:buSzPct val="70000"/>
                  <a:defRPr/>
                </a:pPr>
                <a:endParaRPr lang="ko-KR" altLang="en-US" sz="1633" b="1" kern="0" dirty="0" err="1">
                  <a:solidFill>
                    <a:srgbClr val="000000"/>
                  </a:solidFill>
                  <a:latin typeface="Arial"/>
                </a:endParaRPr>
              </a:p>
            </p:txBody>
          </p:sp>
          <p:cxnSp>
            <p:nvCxnSpPr>
              <p:cNvPr id="39" name="Straight Arrow Connector 278">
                <a:extLst>
                  <a:ext uri="{FF2B5EF4-FFF2-40B4-BE49-F238E27FC236}">
                    <a16:creationId xmlns:a16="http://schemas.microsoft.com/office/drawing/2014/main" id="{EC39B02D-2D65-4EB1-9000-7A6BE60029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49851" y="4995621"/>
                <a:ext cx="189364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C00000"/>
                </a:solidFill>
                <a:prstDash val="solid"/>
                <a:tailEnd type="triangle" w="sm" len="sm"/>
              </a:ln>
              <a:effectLst/>
            </p:spPr>
          </p:cxnSp>
        </p:grpSp>
      </p:grpSp>
      <p:sp>
        <p:nvSpPr>
          <p:cNvPr id="46" name="Rectangle: Rounded Corners 303">
            <a:extLst>
              <a:ext uri="{FF2B5EF4-FFF2-40B4-BE49-F238E27FC236}">
                <a16:creationId xmlns:a16="http://schemas.microsoft.com/office/drawing/2014/main" id="{4EC99AE1-2980-4E6D-8A33-61A041BCEDE8}"/>
              </a:ext>
            </a:extLst>
          </p:cNvPr>
          <p:cNvSpPr/>
          <p:nvPr/>
        </p:nvSpPr>
        <p:spPr>
          <a:xfrm>
            <a:off x="3479067" y="2710806"/>
            <a:ext cx="711593" cy="2059530"/>
          </a:xfrm>
          <a:prstGeom prst="roundRect">
            <a:avLst>
              <a:gd name="adj" fmla="val 0"/>
            </a:avLst>
          </a:prstGeom>
          <a:solidFill>
            <a:srgbClr val="003E54"/>
          </a:solidFill>
          <a:ln>
            <a:solidFill>
              <a:srgbClr val="003E54"/>
            </a:solidFill>
          </a:ln>
        </p:spPr>
        <p:txBody>
          <a:bodyPr wrap="square" lIns="33229" tIns="43198" rIns="33229" bIns="43198" rtlCol="0" anchor="ctr">
            <a:noAutofit/>
          </a:bodyPr>
          <a:lstStyle/>
          <a:p>
            <a:pPr algn="ctr" defTabSz="844061">
              <a:spcBef>
                <a:spcPts val="277"/>
              </a:spcBef>
              <a:buClr>
                <a:srgbClr val="000000"/>
              </a:buClr>
              <a:buSzPct val="70000"/>
              <a:defRPr/>
            </a:pPr>
            <a:r>
              <a:rPr lang="ko-KR" altLang="en-US" sz="1293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구조</a:t>
            </a:r>
          </a:p>
        </p:txBody>
      </p:sp>
      <p:sp>
        <p:nvSpPr>
          <p:cNvPr id="47" name="Rectangle: Rounded Corners 304">
            <a:extLst>
              <a:ext uri="{FF2B5EF4-FFF2-40B4-BE49-F238E27FC236}">
                <a16:creationId xmlns:a16="http://schemas.microsoft.com/office/drawing/2014/main" id="{0EFBD5A4-728D-41FC-98EB-0000E61C719F}"/>
              </a:ext>
            </a:extLst>
          </p:cNvPr>
          <p:cNvSpPr/>
          <p:nvPr/>
        </p:nvSpPr>
        <p:spPr>
          <a:xfrm>
            <a:off x="3486025" y="1845691"/>
            <a:ext cx="711593" cy="754251"/>
          </a:xfrm>
          <a:prstGeom prst="roundRect">
            <a:avLst>
              <a:gd name="adj" fmla="val 0"/>
            </a:avLst>
          </a:prstGeom>
          <a:solidFill>
            <a:srgbClr val="003E54"/>
          </a:solidFill>
          <a:ln>
            <a:solidFill>
              <a:srgbClr val="003E54"/>
            </a:solidFill>
          </a:ln>
        </p:spPr>
        <p:txBody>
          <a:bodyPr wrap="square" lIns="33229" tIns="43198" rIns="33229" bIns="43198" rtlCol="0" anchor="ctr">
            <a:noAutofit/>
          </a:bodyPr>
          <a:lstStyle/>
          <a:p>
            <a:pPr algn="ctr" defTabSz="844061">
              <a:spcBef>
                <a:spcPts val="277"/>
              </a:spcBef>
              <a:buClr>
                <a:srgbClr val="000000"/>
              </a:buClr>
              <a:buSzPct val="70000"/>
              <a:defRPr/>
            </a:pPr>
            <a:r>
              <a:rPr lang="ko-KR" altLang="en-US" sz="1293" b="1" kern="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모델 개요</a:t>
            </a:r>
          </a:p>
        </p:txBody>
      </p:sp>
      <p:sp>
        <p:nvSpPr>
          <p:cNvPr id="48" name="Rectangle 305">
            <a:extLst>
              <a:ext uri="{FF2B5EF4-FFF2-40B4-BE49-F238E27FC236}">
                <a16:creationId xmlns:a16="http://schemas.microsoft.com/office/drawing/2014/main" id="{2CD36B80-B7CE-4796-A3F4-47E87BD3754D}"/>
              </a:ext>
            </a:extLst>
          </p:cNvPr>
          <p:cNvSpPr/>
          <p:nvPr/>
        </p:nvSpPr>
        <p:spPr>
          <a:xfrm>
            <a:off x="4211223" y="1954417"/>
            <a:ext cx="4777875" cy="572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행렬 분해를 통해 분해하고 이를 다시 곱함으로써 기존 행렬 값과 유사하면서 동일한 크기를 가진 행렬을 생성함을 통해 잠재된 의미를 파악하고 이를 활용하여 예측</a:t>
            </a:r>
            <a:endParaRPr lang="en-US" altLang="ko-KR" sz="11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49" name="Rectangle 306">
            <a:extLst>
              <a:ext uri="{FF2B5EF4-FFF2-40B4-BE49-F238E27FC236}">
                <a16:creationId xmlns:a16="http://schemas.microsoft.com/office/drawing/2014/main" id="{0C826861-4C78-46E4-8597-4AC0E54E82E8}"/>
              </a:ext>
            </a:extLst>
          </p:cNvPr>
          <p:cNvSpPr/>
          <p:nvPr/>
        </p:nvSpPr>
        <p:spPr>
          <a:xfrm>
            <a:off x="4241542" y="2716452"/>
            <a:ext cx="4687748" cy="2053884"/>
          </a:xfrm>
          <a:prstGeom prst="rect">
            <a:avLst/>
          </a:prstGeom>
          <a:noFill/>
          <a:ln>
            <a:solidFill>
              <a:srgbClr val="646464">
                <a:lumMod val="60000"/>
                <a:lumOff val="40000"/>
              </a:srgbClr>
            </a:solidFill>
          </a:ln>
        </p:spPr>
        <p:txBody>
          <a:bodyPr wrap="square" lIns="33229" tIns="43198" rIns="33229" bIns="43198" rtlCol="0" anchor="ctr">
            <a:noAutofit/>
          </a:bodyPr>
          <a:lstStyle/>
          <a:p>
            <a:pPr algn="ctr" defTabSz="844061">
              <a:spcBef>
                <a:spcPts val="277"/>
              </a:spcBef>
              <a:buClr>
                <a:srgbClr val="000000"/>
              </a:buClr>
              <a:buSzPct val="70000"/>
              <a:defRPr/>
            </a:pPr>
            <a:endParaRPr lang="ko-KR" altLang="en-US" sz="1293" b="1" kern="0" dirty="0" err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Rectangle: Rounded Corners 307">
            <a:extLst>
              <a:ext uri="{FF2B5EF4-FFF2-40B4-BE49-F238E27FC236}">
                <a16:creationId xmlns:a16="http://schemas.microsoft.com/office/drawing/2014/main" id="{85FB453D-686D-48AF-B3BE-C7E04F3F18E4}"/>
              </a:ext>
            </a:extLst>
          </p:cNvPr>
          <p:cNvSpPr/>
          <p:nvPr/>
        </p:nvSpPr>
        <p:spPr>
          <a:xfrm>
            <a:off x="3479067" y="4943039"/>
            <a:ext cx="711593" cy="949239"/>
          </a:xfrm>
          <a:prstGeom prst="roundRect">
            <a:avLst>
              <a:gd name="adj" fmla="val 0"/>
            </a:avLst>
          </a:prstGeom>
          <a:solidFill>
            <a:srgbClr val="003E54"/>
          </a:solidFill>
          <a:ln>
            <a:solidFill>
              <a:srgbClr val="003E54"/>
            </a:solidFill>
          </a:ln>
        </p:spPr>
        <p:txBody>
          <a:bodyPr wrap="square" lIns="33229" tIns="43198" rIns="33229" bIns="43198" rtlCol="0" anchor="ctr">
            <a:noAutofit/>
          </a:bodyPr>
          <a:lstStyle/>
          <a:p>
            <a:pPr algn="ctr" defTabSz="844061">
              <a:spcBef>
                <a:spcPts val="277"/>
              </a:spcBef>
              <a:buClr>
                <a:srgbClr val="000000"/>
              </a:buClr>
              <a:buSzPct val="70000"/>
              <a:defRPr/>
            </a:pPr>
            <a:r>
              <a:rPr lang="ko-KR" altLang="en-US" sz="1293" b="1" ker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학습</a:t>
            </a:r>
            <a:endParaRPr lang="en-US" altLang="ko-KR" sz="1293" b="1" ker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844061">
              <a:spcBef>
                <a:spcPts val="277"/>
              </a:spcBef>
              <a:buClr>
                <a:srgbClr val="000000"/>
              </a:buClr>
              <a:buSzPct val="70000"/>
              <a:defRPr/>
            </a:pPr>
            <a:r>
              <a:rPr lang="ko-KR" altLang="en-US" sz="1293" b="1" ker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방법</a:t>
            </a:r>
            <a:endParaRPr lang="ko-KR" altLang="en-US" sz="1293" b="1" kern="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Rectangle 308">
            <a:extLst>
              <a:ext uri="{FF2B5EF4-FFF2-40B4-BE49-F238E27FC236}">
                <a16:creationId xmlns:a16="http://schemas.microsoft.com/office/drawing/2014/main" id="{6DCBB0C8-10D2-4C84-AF3C-B7B15ECE3672}"/>
              </a:ext>
            </a:extLst>
          </p:cNvPr>
          <p:cNvSpPr/>
          <p:nvPr/>
        </p:nvSpPr>
        <p:spPr>
          <a:xfrm>
            <a:off x="4241542" y="4956334"/>
            <a:ext cx="4687748" cy="935281"/>
          </a:xfrm>
          <a:prstGeom prst="rect">
            <a:avLst/>
          </a:prstGeom>
          <a:noFill/>
          <a:ln>
            <a:solidFill>
              <a:srgbClr val="646464">
                <a:lumMod val="60000"/>
                <a:lumOff val="40000"/>
              </a:srgbClr>
            </a:solidFill>
          </a:ln>
        </p:spPr>
        <p:txBody>
          <a:bodyPr wrap="square" lIns="33229" tIns="43198" rIns="33229" bIns="43198" rtlCol="0" anchor="ctr">
            <a:noAutofit/>
          </a:bodyPr>
          <a:lstStyle/>
          <a:p>
            <a:pPr algn="ctr" defTabSz="844061">
              <a:spcBef>
                <a:spcPts val="277"/>
              </a:spcBef>
              <a:buClr>
                <a:srgbClr val="000000"/>
              </a:buClr>
              <a:buSzPct val="70000"/>
              <a:defRPr/>
            </a:pPr>
            <a:endParaRPr lang="ko-KR" altLang="en-US" sz="1293" b="1" kern="0" dirty="0" err="1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Rectangle 350">
            <a:extLst>
              <a:ext uri="{FF2B5EF4-FFF2-40B4-BE49-F238E27FC236}">
                <a16:creationId xmlns:a16="http://schemas.microsoft.com/office/drawing/2014/main" id="{AC5E376D-796D-41EC-BBB8-A41096D6ADF9}"/>
              </a:ext>
            </a:extLst>
          </p:cNvPr>
          <p:cNvSpPr/>
          <p:nvPr/>
        </p:nvSpPr>
        <p:spPr>
          <a:xfrm>
            <a:off x="4248500" y="1845691"/>
            <a:ext cx="4680790" cy="762590"/>
          </a:xfrm>
          <a:prstGeom prst="rect">
            <a:avLst/>
          </a:prstGeom>
          <a:noFill/>
          <a:ln>
            <a:solidFill>
              <a:srgbClr val="646464">
                <a:lumMod val="60000"/>
                <a:lumOff val="40000"/>
              </a:srgbClr>
            </a:solidFill>
          </a:ln>
        </p:spPr>
        <p:txBody>
          <a:bodyPr wrap="square" lIns="33229" tIns="43198" rIns="33229" bIns="43198" rtlCol="0" anchor="ctr">
            <a:noAutofit/>
          </a:bodyPr>
          <a:lstStyle/>
          <a:p>
            <a:pPr algn="ctr" defTabSz="844061">
              <a:spcBef>
                <a:spcPts val="277"/>
              </a:spcBef>
              <a:buClr>
                <a:srgbClr val="000000"/>
              </a:buClr>
              <a:buSzPct val="70000"/>
              <a:defRPr/>
            </a:pPr>
            <a:endParaRPr lang="ko-KR" altLang="en-US" sz="1293" b="1" kern="0" dirty="0" err="1">
              <a:solidFill>
                <a:srgbClr val="000000"/>
              </a:solidFill>
              <a:latin typeface="+mn-ea"/>
            </a:endParaRPr>
          </a:p>
        </p:txBody>
      </p:sp>
      <p:sp>
        <p:nvSpPr>
          <p:cNvPr id="94" name="Rectangle 399">
            <a:extLst>
              <a:ext uri="{FF2B5EF4-FFF2-40B4-BE49-F238E27FC236}">
                <a16:creationId xmlns:a16="http://schemas.microsoft.com/office/drawing/2014/main" id="{CC4FA924-8F9B-4E83-8D43-98339BB5D18E}"/>
              </a:ext>
            </a:extLst>
          </p:cNvPr>
          <p:cNvSpPr/>
          <p:nvPr/>
        </p:nvSpPr>
        <p:spPr>
          <a:xfrm>
            <a:off x="6534276" y="5266116"/>
            <a:ext cx="1086412" cy="718194"/>
          </a:xfrm>
          <a:prstGeom prst="rect">
            <a:avLst/>
          </a:prstGeom>
          <a:noFill/>
          <a:ln w="6350">
            <a:noFill/>
          </a:ln>
        </p:spPr>
        <p:txBody>
          <a:bodyPr wrap="square" lIns="32659" tIns="42456" rIns="32659" bIns="42456" rtlCol="0" anchor="ctr">
            <a:noAutofit/>
          </a:bodyPr>
          <a:lstStyle/>
          <a:p>
            <a:pPr algn="ctr" defTabSz="829544">
              <a:spcBef>
                <a:spcPts val="272"/>
              </a:spcBef>
              <a:buClr>
                <a:srgbClr val="000000"/>
              </a:buClr>
              <a:buSzPct val="70000"/>
            </a:pPr>
            <a:endParaRPr lang="ko-KR" altLang="en-US" sz="1270" b="1" dirty="0" err="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8375F7B-1111-401B-9AA3-86DC377A17E6}"/>
              </a:ext>
            </a:extLst>
          </p:cNvPr>
          <p:cNvSpPr txBox="1"/>
          <p:nvPr/>
        </p:nvSpPr>
        <p:spPr>
          <a:xfrm>
            <a:off x="4354258" y="5432101"/>
            <a:ext cx="687921" cy="184578"/>
          </a:xfrm>
          <a:prstGeom prst="rect">
            <a:avLst/>
          </a:prstGeom>
          <a:noFill/>
        </p:spPr>
        <p:txBody>
          <a:bodyPr wrap="none" lIns="32659" tIns="32659" rIns="32659" bIns="32659" rtlCol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defRPr sz="800" b="1">
                <a:solidFill>
                  <a:srgbClr val="002060"/>
                </a:solidFill>
              </a:defRPr>
            </a:lvl1pPr>
          </a:lstStyle>
          <a:p>
            <a:pPr defTabSz="829544">
              <a:buClr>
                <a:srgbClr val="003E54"/>
              </a:buClr>
            </a:pPr>
            <a:r>
              <a:rPr lang="en-US" altLang="ko-KR" sz="907" dirty="0">
                <a:latin typeface="Arial"/>
              </a:rPr>
              <a:t>Global bias</a:t>
            </a:r>
            <a:endParaRPr lang="ko-KR" altLang="en-US" sz="907" dirty="0">
              <a:latin typeface="Arial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1564B82-7722-4316-9493-CB8D04D2431B}"/>
              </a:ext>
            </a:extLst>
          </p:cNvPr>
          <p:cNvSpPr txBox="1"/>
          <p:nvPr/>
        </p:nvSpPr>
        <p:spPr>
          <a:xfrm>
            <a:off x="5590805" y="5508556"/>
            <a:ext cx="782066" cy="315255"/>
          </a:xfrm>
          <a:prstGeom prst="rect">
            <a:avLst/>
          </a:prstGeom>
          <a:noFill/>
        </p:spPr>
        <p:txBody>
          <a:bodyPr wrap="square" lIns="32659" tIns="32659" rIns="32659" bIns="32659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defRPr sz="900" b="1">
                <a:solidFill>
                  <a:srgbClr val="002060"/>
                </a:solidFill>
              </a:defRPr>
            </a:lvl1pPr>
          </a:lstStyle>
          <a:p>
            <a:pPr defTabSz="829544">
              <a:buClr>
                <a:srgbClr val="003E54"/>
              </a:buClr>
            </a:pPr>
            <a:r>
              <a:rPr lang="en-US" altLang="ko-KR" sz="953" dirty="0">
                <a:latin typeface="Arial"/>
              </a:rPr>
              <a:t>Feature</a:t>
            </a:r>
            <a:r>
              <a:rPr lang="ko-KR" altLang="en-US" sz="953" dirty="0">
                <a:latin typeface="Arial"/>
              </a:rPr>
              <a:t>의 </a:t>
            </a:r>
            <a:r>
              <a:rPr lang="en-US" altLang="ko-KR" sz="953" dirty="0">
                <a:latin typeface="Arial"/>
              </a:rPr>
              <a:t>Bias</a:t>
            </a:r>
            <a:endParaRPr lang="ko-KR" altLang="en-US" sz="953" dirty="0">
              <a:latin typeface="Arial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E6D3E6B-E9E3-4A30-9402-13D8EBFBCEAB}"/>
              </a:ext>
            </a:extLst>
          </p:cNvPr>
          <p:cNvSpPr txBox="1"/>
          <p:nvPr/>
        </p:nvSpPr>
        <p:spPr>
          <a:xfrm>
            <a:off x="8131719" y="5193480"/>
            <a:ext cx="782066" cy="315255"/>
          </a:xfrm>
          <a:prstGeom prst="rect">
            <a:avLst/>
          </a:prstGeom>
          <a:noFill/>
        </p:spPr>
        <p:txBody>
          <a:bodyPr wrap="square" lIns="32659" tIns="32659" rIns="32659" bIns="32659" rtlCol="0">
            <a:spAutoFit/>
          </a:bodyPr>
          <a:lstStyle>
            <a:defPPr>
              <a:defRPr lang="en-US"/>
            </a:defPPr>
            <a:lvl1pPr algn="ctr">
              <a:lnSpc>
                <a:spcPct val="85000"/>
              </a:lnSpc>
              <a:spcAft>
                <a:spcPts val="600"/>
              </a:spcAft>
              <a:buClr>
                <a:schemeClr val="accent2"/>
              </a:buClr>
              <a:buSzPct val="70000"/>
              <a:defRPr sz="900" b="1">
                <a:solidFill>
                  <a:srgbClr val="002060"/>
                </a:solidFill>
              </a:defRPr>
            </a:lvl1pPr>
          </a:lstStyle>
          <a:p>
            <a:pPr defTabSz="829544">
              <a:buClr>
                <a:srgbClr val="003E54"/>
              </a:buClr>
            </a:pPr>
            <a:r>
              <a:rPr lang="en-US" altLang="ko-KR" sz="953" dirty="0">
                <a:latin typeface="Arial"/>
              </a:rPr>
              <a:t>Feature</a:t>
            </a:r>
            <a:r>
              <a:rPr lang="ko-KR" altLang="en-US" sz="953" dirty="0">
                <a:latin typeface="Arial"/>
              </a:rPr>
              <a:t>간 </a:t>
            </a:r>
            <a:r>
              <a:rPr lang="en-US" altLang="ko-KR" sz="953" dirty="0">
                <a:latin typeface="Arial"/>
              </a:rPr>
              <a:t>Interaction</a:t>
            </a:r>
            <a:endParaRPr lang="ko-KR" altLang="en-US" sz="953" dirty="0">
              <a:latin typeface="Arial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AC7907F-F6FA-48DC-AFD2-11A958977048}"/>
              </a:ext>
            </a:extLst>
          </p:cNvPr>
          <p:cNvSpPr txBox="1"/>
          <p:nvPr/>
        </p:nvSpPr>
        <p:spPr>
          <a:xfrm>
            <a:off x="6785290" y="5523944"/>
            <a:ext cx="1086412" cy="279348"/>
          </a:xfrm>
          <a:prstGeom prst="rect">
            <a:avLst/>
          </a:prstGeom>
          <a:noFill/>
        </p:spPr>
        <p:txBody>
          <a:bodyPr wrap="square" lIns="32659" tIns="32659" rIns="32659" bIns="32659" rtlCol="0">
            <a:spAutoFit/>
          </a:bodyPr>
          <a:lstStyle/>
          <a:p>
            <a:pPr algn="ctr" defTabSz="829544">
              <a:lnSpc>
                <a:spcPct val="85000"/>
              </a:lnSpc>
              <a:spcAft>
                <a:spcPts val="544"/>
              </a:spcAft>
              <a:buClr>
                <a:srgbClr val="003E54"/>
              </a:buClr>
              <a:buSzPct val="70000"/>
            </a:pPr>
            <a:r>
              <a:rPr lang="en-US" altLang="ko-KR" sz="816" b="1" dirty="0">
                <a:solidFill>
                  <a:srgbClr val="002060"/>
                </a:solidFill>
                <a:latin typeface="Arial"/>
              </a:rPr>
              <a:t>MF</a:t>
            </a:r>
            <a:r>
              <a:rPr lang="ko-KR" altLang="en-US" sz="816" b="1" dirty="0">
                <a:solidFill>
                  <a:srgbClr val="002060"/>
                </a:solidFill>
                <a:latin typeface="Arial"/>
              </a:rPr>
              <a:t>활용하여 </a:t>
            </a:r>
            <a:r>
              <a:rPr lang="en-US" altLang="ko-KR" sz="816" b="1" dirty="0">
                <a:solidFill>
                  <a:srgbClr val="002060"/>
                </a:solidFill>
                <a:latin typeface="Arial"/>
              </a:rPr>
              <a:t>Latent Vector </a:t>
            </a:r>
            <a:r>
              <a:rPr lang="ko-KR" altLang="en-US" sz="816" b="1" dirty="0">
                <a:solidFill>
                  <a:srgbClr val="002060"/>
                </a:solidFill>
                <a:latin typeface="Arial"/>
              </a:rPr>
              <a:t>도출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1299A1E-DF76-4985-8E48-857AD3D97A3C}"/>
              </a:ext>
            </a:extLst>
          </p:cNvPr>
          <p:cNvSpPr txBox="1">
            <a:spLocks/>
          </p:cNvSpPr>
          <p:nvPr/>
        </p:nvSpPr>
        <p:spPr>
          <a:xfrm>
            <a:off x="3843549" y="1472407"/>
            <a:ext cx="3443934" cy="250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rtlCol="0" anchor="ctr" anchorCtr="0">
            <a:noAutofit/>
          </a:bodyPr>
          <a:lstStyle>
            <a:lvl1pPr marL="0" indent="0" algn="l" defTabSz="930402" rtl="0" eaLnBrk="1" fontAlgn="base" latinLnBrk="0" hangingPunct="1">
              <a:spcBef>
                <a:spcPts val="1018"/>
              </a:spcBef>
              <a:buClr>
                <a:schemeClr val="tx1"/>
              </a:buClr>
              <a:buSzPct val="70000"/>
              <a:buFont typeface="Arial" pitchFamily="34" charset="0"/>
              <a:buNone/>
              <a:defRPr kumimoji="1" lang="en-US" altLang="ko-KR" sz="1628" b="1" kern="0" smtClean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pitchFamily="34" charset="0"/>
                <a:sym typeface="Arial" panose="020B0604020202020204" pitchFamily="34" charset="0"/>
              </a:defRPr>
            </a:lvl1pPr>
            <a:lvl2pPr marL="465201" indent="0" algn="l" defTabSz="930402" rtl="0" eaLnBrk="1" fontAlgn="base" latinLnBrk="0" hangingPunct="1">
              <a:spcBef>
                <a:spcPts val="204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None/>
              <a:defRPr kumimoji="1" lang="en-US" altLang="ko-KR" sz="1221" b="1" kern="1200" smtClean="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  <a:sym typeface="Arial" panose="020B0604020202020204" pitchFamily="34" charset="0"/>
              </a:defRPr>
            </a:lvl2pPr>
            <a:lvl3pPr marL="930402" indent="0" algn="l" defTabSz="93040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None/>
              <a:defRPr kumimoji="1" lang="en-US" altLang="ko-KR" sz="1221" b="1" kern="1200" smtClean="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3pPr>
            <a:lvl4pPr marL="1451427" indent="-362857" algn="l" defTabSz="93040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kumimoji="1" lang="en-US" altLang="ko-KR" sz="1221" b="1" kern="1200" smtClean="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4pPr>
            <a:lvl5pPr marL="1814284" indent="-362857" algn="l" defTabSz="930402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Arial" pitchFamily="34" charset="0"/>
              <a:buChar char="►"/>
              <a:defRPr kumimoji="1" lang="ko-KR" altLang="en-US" sz="1221" b="1" kern="1200">
                <a:solidFill>
                  <a:schemeClr val="tx1"/>
                </a:solidFill>
                <a:latin typeface="Arial" charset="0"/>
                <a:ea typeface="돋움" pitchFamily="50" charset="-127"/>
                <a:cs typeface="+mn-cs"/>
              </a:defRPr>
            </a:lvl5pPr>
            <a:lvl6pPr marL="2558606" indent="-232601" algn="l" defTabSz="9304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07" indent="-232601" algn="l" defTabSz="9304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89008" indent="-232601" algn="l" defTabSz="9304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54209" indent="-232601" algn="l" defTabSz="93040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9232" indent="-259232" defTabSz="844061">
              <a:spcBef>
                <a:spcPts val="924"/>
              </a:spcBef>
              <a:buClr>
                <a:srgbClr val="000000"/>
              </a:buClr>
              <a:buFont typeface="Wingdings" panose="05000000000000000000" pitchFamily="2" charset="2"/>
              <a:buChar char="l"/>
              <a:defRPr/>
            </a:pPr>
            <a:r>
              <a:rPr lang="en-US" altLang="ko-KR" sz="1477" dirty="0">
                <a:solidFill>
                  <a:srgbClr val="000000"/>
                </a:solidFill>
                <a:latin typeface="맑은 고딕" panose="020B0503020000020004" pitchFamily="50" charset="-127"/>
              </a:rPr>
              <a:t>Matrix Factorization</a:t>
            </a:r>
            <a:endParaRPr lang="ko-KR" altLang="en-US" sz="1477" dirty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279D6F-766C-4AF4-84CB-B153F08DF4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0801" y="2769164"/>
            <a:ext cx="4006949" cy="18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9"/>
    </mc:Choice>
    <mc:Fallback xmlns="">
      <p:transition spd="slow" advTm="2585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5C96FEF-71F1-45C8-8A6C-C0228985FE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470"/>
          <a:stretch/>
        </p:blipFill>
        <p:spPr>
          <a:xfrm>
            <a:off x="449921" y="1760718"/>
            <a:ext cx="3957840" cy="2561279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8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추천모델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+ 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딥러닝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(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순환신경망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) 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59BAE26-D35D-4194-A698-D2D98A346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239" y="1760718"/>
            <a:ext cx="3826274" cy="2460850"/>
          </a:xfrm>
          <a:prstGeom prst="rect">
            <a:avLst/>
          </a:prstGeom>
        </p:spPr>
      </p:pic>
      <p:sp>
        <p:nvSpPr>
          <p:cNvPr id="3" name="Oval 15">
            <a:extLst>
              <a:ext uri="{FF2B5EF4-FFF2-40B4-BE49-F238E27FC236}">
                <a16:creationId xmlns:a16="http://schemas.microsoft.com/office/drawing/2014/main" id="{09AA6429-13B7-474E-B9D5-558759701AE2}"/>
              </a:ext>
            </a:extLst>
          </p:cNvPr>
          <p:cNvSpPr/>
          <p:nvPr/>
        </p:nvSpPr>
        <p:spPr>
          <a:xfrm>
            <a:off x="4428000" y="2561434"/>
            <a:ext cx="288000" cy="288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6EA480-F893-4927-A77A-1509A83E4868}"/>
              </a:ext>
            </a:extLst>
          </p:cNvPr>
          <p:cNvSpPr txBox="1"/>
          <p:nvPr/>
        </p:nvSpPr>
        <p:spPr>
          <a:xfrm>
            <a:off x="5257799" y="1391386"/>
            <a:ext cx="28275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Gated</a:t>
            </a:r>
            <a:r>
              <a:rPr lang="ko-KR" altLang="en-US" dirty="0"/>
              <a:t> </a:t>
            </a:r>
            <a:r>
              <a:rPr lang="ko-KR" altLang="en-US" dirty="0" err="1"/>
              <a:t>Recurrent</a:t>
            </a:r>
            <a:r>
              <a:rPr lang="ko-KR" altLang="en-US" dirty="0"/>
              <a:t> </a:t>
            </a:r>
            <a:r>
              <a:rPr lang="ko-KR" altLang="en-US" dirty="0" err="1"/>
              <a:t>Unit</a:t>
            </a:r>
            <a:r>
              <a:rPr lang="ko-KR" altLang="en-US" dirty="0"/>
              <a:t> (GRU)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116787-A635-4A38-AC7B-3D3FE578F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245" y="4429958"/>
            <a:ext cx="3127496" cy="159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4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59"/>
    </mc:Choice>
    <mc:Fallback xmlns="">
      <p:transition spd="slow" advTm="25859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791223" y="2216565"/>
            <a:ext cx="2372104" cy="59295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91223" y="1527948"/>
            <a:ext cx="2372104" cy="59295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91224" y="3011067"/>
            <a:ext cx="2372104" cy="1555391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283170" y="3004950"/>
            <a:ext cx="5189838" cy="1555391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981425" y="3284780"/>
            <a:ext cx="1991701" cy="99572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Implicit Feedback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을 이용한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(ex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클릭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구매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)</a:t>
            </a:r>
          </a:p>
          <a:p>
            <a:pPr algn="ctr">
              <a:lnSpc>
                <a:spcPct val="2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아이템 추천 모델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83169" y="2951287"/>
            <a:ext cx="5189838" cy="48215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2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관찰되지 않은 고객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-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아이템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Pair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= Negative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피드백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+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결측치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92769" y="3424962"/>
            <a:ext cx="4097932" cy="99572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Negative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피드백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: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고객이 아이템 구매에 관심이 없음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marL="171450" indent="-1714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결측치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: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현재 고객이 선택하지 않았으나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관심이 있을 수 있음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91225" y="1600705"/>
            <a:ext cx="2372104" cy="4502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2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Explicit Feedback 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791223" y="2224482"/>
            <a:ext cx="2372105" cy="51941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2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Implicit Feedback 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3283170" y="1527948"/>
            <a:ext cx="5189838" cy="5929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3283170" y="2216565"/>
            <a:ext cx="5189838" cy="5929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283169" y="1493426"/>
            <a:ext cx="5189838" cy="48215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2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고객이 자신의 선호도를 직접 표현한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Data (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리뷰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평점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구독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등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)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3283169" y="2178059"/>
            <a:ext cx="5189839" cy="48215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2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고객이 간접적으로 선호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취향을 나타내는 데이터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(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검색기록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방문 페이지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구매 내역 등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직사각형 33"/>
              <p:cNvSpPr/>
              <p:nvPr/>
            </p:nvSpPr>
            <p:spPr>
              <a:xfrm>
                <a:off x="791223" y="4778291"/>
                <a:ext cx="7681783" cy="92584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algn="ctr">
                  <a:lnSpc>
                    <a:spcPct val="200000"/>
                  </a:lnSpc>
                </a:pP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고객이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b="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  <m:t>𝑖𝑡𝑒𝑚</m:t>
                        </m:r>
                      </m:e>
                      <m:sub>
                        <m:r>
                          <a:rPr lang="en-US" altLang="ko-KR" sz="1200" b="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ko-KR" altLang="en-US" sz="1200" spc="-5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MyLOTTE_KR_Regular" panose="020B0500000000000000" pitchFamily="50" charset="-127"/>
                      </a:rPr>
                      <m:t>를</m:t>
                    </m:r>
                  </m:oMath>
                </a14:m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 선택했을 때 고객이 조회하지 않은 </a:t>
                </a:r>
                <a14:m>
                  <m:oMath xmlns:m="http://schemas.openxmlformats.org/officeDocument/2006/math">
                    <m:r>
                      <a:rPr lang="ko-KR" altLang="en-US" sz="1200" i="1" spc="-50" dirty="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</a:rPr>
                      <m:t>모</m:t>
                    </m:r>
                    <m:r>
                      <a:rPr lang="ko-KR" altLang="en-US" sz="1200" i="1" spc="-50" dirty="0" smtClean="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</a:rPr>
                      <m:t>든</m:t>
                    </m:r>
                    <m:r>
                      <a:rPr lang="en-US" altLang="ko-KR" sz="1200" b="0" i="1" spc="-50" dirty="0" smtClean="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𝑖𝑡𝑒𝑚</m:t>
                        </m:r>
                      </m:e>
                      <m:sub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 보다 더 선호함을 가정</a:t>
                </a:r>
                <a:endParaRPr lang="en-US" altLang="ko-KR" sz="1200" spc="-50" dirty="0">
                  <a:ln>
                    <a:solidFill>
                      <a:srgbClr val="002060">
                        <a:alpha val="20000"/>
                      </a:srgbClr>
                    </a:solidFill>
                  </a:ln>
                  <a:latin typeface="MyLOTTE_KR_Regular" panose="020B0500000000000000" pitchFamily="50" charset="-127"/>
                  <a:ea typeface="MyLOTTE_KR_Regular" panose="020B0500000000000000" pitchFamily="50" charset="-127"/>
                </a:endParaRPr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선</m:t>
                    </m:r>
                  </m:oMath>
                </a14:m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택한 아이템의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가 선택하지 않은 아이템의 가장 큰 값보다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sz="12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ko-KR" altLang="en-US" sz="1200" i="0"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⁡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 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큰 값을 갖는 방향으로 학습 </a:t>
                </a:r>
                <a:endParaRPr lang="en-US" altLang="ko-KR" sz="1200" spc="-50" dirty="0">
                  <a:ln>
                    <a:solidFill>
                      <a:srgbClr val="002060">
                        <a:alpha val="20000"/>
                      </a:srgbClr>
                    </a:solidFill>
                  </a:ln>
                  <a:latin typeface="MyLOTTE_KR_Regular" panose="020B0500000000000000" pitchFamily="50" charset="-127"/>
                  <a:ea typeface="MyLOTTE_KR_Regular" panose="020B0500000000000000" pitchFamily="50" charset="-127"/>
                </a:endParaRPr>
              </a:p>
            </p:txBody>
          </p:sp>
        </mc:Choice>
        <mc:Fallback xmlns="">
          <p:sp>
            <p:nvSpPr>
              <p:cNvPr id="34" name="직사각형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23" y="4778291"/>
                <a:ext cx="7681783" cy="92584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531004" y="5747759"/>
                <a:ext cx="4515260" cy="722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ko-KR" altLang="en-US" sz="1400" i="0">
                              <a:latin typeface="Cambria Math" panose="02040503050406030204" pitchFamily="18" charset="0"/>
                            </a:rPr>
                            <m:t>&gt;</m:t>
                          </m:r>
                          <m:sSub>
                            <m:sSubPr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e>
                      </m:d>
                      <m:r>
                        <a:rPr lang="ko-KR" altLang="en-US" sz="14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ko-KR" altLang="en-US" sz="1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sup>
                        <m:e>
                          <m:d>
                            <m:dPr>
                              <m:begChr m:val=""/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ko-KR" altLang="en-US" sz="1400" i="0">
                                      <a:latin typeface="Cambria Math" panose="02040503050406030204" pitchFamily="18" charset="0"/>
                                    </a:rPr>
                                    <m:t>&gt;</m:t>
                                  </m:r>
                                  <m:sSub>
                                    <m:sSubPr>
                                      <m:ctrlP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𝐽</m:t>
                                      </m:r>
                                    </m:sub>
                                  </m:sSub>
                                  <m:r>
                                    <a:rPr lang="ko-KR" altLang="en-US" sz="1400" i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ko-KR" altLang="en-US" sz="1400" i="1">
                                          <a:latin typeface="Cambria Math" panose="02040503050406030204" pitchFamily="18" charset="0"/>
                                        </a:rPr>
                                        <m:t>𝑚𝑎𝑥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ko-KR" altLang="en-US" sz="1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ko-KR" altLang="en-US" sz="1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004" y="5747759"/>
                <a:ext cx="4515260" cy="722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/>
          <p:cNvSpPr/>
          <p:nvPr/>
        </p:nvSpPr>
        <p:spPr>
          <a:xfrm>
            <a:off x="791224" y="5362862"/>
            <a:ext cx="7681783" cy="50099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45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추천 모델 평가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: Personalized Ranking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151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959"/>
    </mc:Choice>
    <mc:Fallback xmlns="">
      <p:transition spd="slow" advTm="29959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488462" y="4727007"/>
            <a:ext cx="8095361" cy="13360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88462" y="2113700"/>
            <a:ext cx="8095361" cy="19791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7775" y="1598566"/>
            <a:ext cx="7351738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1. BPR (Bayesian personalized ranking)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556B724-EFA6-490C-85A4-205B9287DC57}"/>
              </a:ext>
            </a:extLst>
          </p:cNvPr>
          <p:cNvSpPr/>
          <p:nvPr/>
        </p:nvSpPr>
        <p:spPr>
          <a:xfrm>
            <a:off x="872445" y="2233382"/>
            <a:ext cx="7351738" cy="74161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베이지안 개인화 순위로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Negative sample (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고객이 선택한 상품 외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상품 중 학습을 위해 샘플링한 상품들 집합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)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보다 높은 학습 결과값을 갖는 방향으로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학습되도록 유도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09599A-49C6-4F79-B0ED-9E880040E9BE}"/>
              </a:ext>
            </a:extLst>
          </p:cNvPr>
          <p:cNvSpPr/>
          <p:nvPr/>
        </p:nvSpPr>
        <p:spPr>
          <a:xfrm>
            <a:off x="741984" y="4607987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597775" y="4310092"/>
            <a:ext cx="7351738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2. TOP1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F556B724-EFA6-490C-85A4-205B9287DC57}"/>
                  </a:ext>
                </a:extLst>
              </p:cNvPr>
              <p:cNvSpPr/>
              <p:nvPr/>
            </p:nvSpPr>
            <p:spPr>
              <a:xfrm>
                <a:off x="872445" y="4918656"/>
                <a:ext cx="7351738" cy="30509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안정적인 학습을 위해 </a:t>
                </a:r>
                <a:r>
                  <a:rPr lang="en-US" altLang="ko-KR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BPR</a:t>
                </a:r>
                <a:r>
                  <a:rPr lang="ko-KR" altLang="en-US" sz="1200" spc="-5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에 </a:t>
                </a:r>
                <a14:m>
                  <m:oMath xmlns:m="http://schemas.openxmlformats.org/officeDocument/2006/math">
                    <m:r>
                      <a:rPr lang="en-US" altLang="ko-KR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ko-KR" alt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endChr m:val=""/>
                                <m:ctrlP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2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b>
                            <m:r>
                              <a:rPr lang="ko-KR" altLang="en-US" sz="12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ko-KR" altLang="en-US" sz="12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200" dirty="0"/>
                  <a:t>) </a:t>
                </a:r>
                <a:r>
                  <a:rPr lang="ko-KR" altLang="en-US" sz="1200" spc="-5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규제값 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추가 </a:t>
                </a:r>
                <a:endParaRPr lang="en-US" altLang="ko-KR" sz="1200" spc="-50" dirty="0">
                  <a:ln>
                    <a:solidFill>
                      <a:srgbClr val="002060">
                        <a:alpha val="20000"/>
                      </a:srgbClr>
                    </a:solidFill>
                  </a:ln>
                  <a:latin typeface="MyLOTTE_KR_Regular" panose="020B0500000000000000" pitchFamily="50" charset="-127"/>
                  <a:ea typeface="MyLOTTE_KR_Regular" panose="020B0500000000000000" pitchFamily="50" charset="-127"/>
                </a:endParaRPr>
              </a:p>
            </p:txBody>
          </p:sp>
        </mc:Choice>
        <mc:Fallback xmlns=""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xmlns="" id="{F556B724-EFA6-490C-85A4-205B9287D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45" y="4918656"/>
                <a:ext cx="7351738" cy="305098"/>
              </a:xfrm>
              <a:prstGeom prst="rect">
                <a:avLst/>
              </a:prstGeom>
              <a:blipFill rotWithShape="0">
                <a:blip r:embed="rId5"/>
                <a:stretch>
                  <a:fillRect t="-84000" b="-154000"/>
                </a:stretch>
              </a:blipFill>
              <a:ln w="127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3235593" y="3094252"/>
                <a:ext cx="2601097" cy="722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ko-KR" altLang="en-US" sz="1400" i="1">
                              <a:latin typeface="Cambria Math" panose="02040503050406030204" pitchFamily="18" charset="0"/>
                            </a:rPr>
                            <m:t>𝑏𝑝𝑟</m:t>
                          </m:r>
                        </m:sub>
                      </m:sSub>
                      <m:r>
                        <a:rPr lang="ko-KR" altLang="en-US" sz="1400">
                          <a:latin typeface="Cambria Math" panose="02040503050406030204" pitchFamily="18" charset="0"/>
                        </a:rPr>
                        <m:t>= −</m:t>
                      </m:r>
                      <m:f>
                        <m:fPr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4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ko-KR" altLang="en-US" sz="1400">
                              <a:latin typeface="Cambria Math" panose="02040503050406030204" pitchFamily="18" charset="0"/>
                            </a:rPr>
                            <m:t>∙</m:t>
                          </m:r>
                        </m:fName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ko-KR" altLang="en-US" sz="14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ko-KR" altLang="en-US" sz="14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sub>
                              </m:sSub>
                            </m:sup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</m:nary>
                        </m:e>
                      </m:func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ko-KR" alt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ko-KR" altLang="en-US" sz="140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93" y="3094252"/>
                <a:ext cx="2601097" cy="72250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/>
              <p:cNvSpPr/>
              <p:nvPr/>
            </p:nvSpPr>
            <p:spPr>
              <a:xfrm>
                <a:off x="3012807" y="5395031"/>
                <a:ext cx="3046668" cy="424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𝑇𝑂𝑃</m:t>
                        </m:r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ko-KR" altLang="en-US" sz="140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den>
                    </m:f>
                    <m:func>
                      <m:func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∙</m:t>
                        </m:r>
                      </m:fName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ko-KR" altLang="en-US" sz="14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d>
                              <m:dPr>
                                <m:ctrlP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ko-KR" altLang="en-US" sz="1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ko-KR" altLang="en-US" sz="1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func>
                    <m:r>
                      <a:rPr lang="ko-KR" altLang="en-US" sz="1400">
                        <a:latin typeface="Cambria Math" panose="02040503050406030204" pitchFamily="18" charset="0"/>
                      </a:rPr>
                      <m:t>+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endChr m:val=""/>
                                <m:ctrlP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b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6" name="직사각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2807" y="5395031"/>
                <a:ext cx="3046668" cy="424540"/>
              </a:xfrm>
              <a:prstGeom prst="rect">
                <a:avLst/>
              </a:prstGeom>
              <a:blipFill rotWithShape="0">
                <a:blip r:embed="rId7"/>
                <a:stretch>
                  <a:fillRect t="-62857" r="-2400" b="-9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그룹 32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34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추천 모델 평가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: Personalized Ranking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4891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07"/>
    </mc:Choice>
    <mc:Fallback xmlns="">
      <p:transition spd="slow" advTm="16507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직사각형 28"/>
          <p:cNvSpPr/>
          <p:nvPr/>
        </p:nvSpPr>
        <p:spPr>
          <a:xfrm>
            <a:off x="496699" y="4338107"/>
            <a:ext cx="8095361" cy="19460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96701" y="2124924"/>
            <a:ext cx="8095361" cy="924933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B09599A-49C6-4F79-B0ED-9E880040E9BE}"/>
              </a:ext>
            </a:extLst>
          </p:cNvPr>
          <p:cNvSpPr/>
          <p:nvPr/>
        </p:nvSpPr>
        <p:spPr>
          <a:xfrm>
            <a:off x="762395" y="3386205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ko-KR" altLang="en-US" sz="14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47E4D64-F880-42EE-B59D-F74095877677}"/>
              </a:ext>
            </a:extLst>
          </p:cNvPr>
          <p:cNvSpPr/>
          <p:nvPr/>
        </p:nvSpPr>
        <p:spPr>
          <a:xfrm>
            <a:off x="736417" y="4526289"/>
            <a:ext cx="36283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Target score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가 낮을 때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전반적으로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parameter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값 업데이트됨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Target score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가 높을수록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max negative sample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에 집중해서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parameter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값을 업데이트 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8DAE095-6009-45FF-A57D-34B078710168}"/>
                  </a:ext>
                </a:extLst>
              </p:cNvPr>
              <p:cNvSpPr/>
              <p:nvPr/>
            </p:nvSpPr>
            <p:spPr>
              <a:xfrm>
                <a:off x="586101" y="3353825"/>
                <a:ext cx="7916559" cy="68031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손실함수에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𝑆𝑜𝑓𝑡𝑚𝑎𝑥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sz="12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  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값을 추가하여</a:t>
                </a:r>
                <a:endParaRPr lang="en-US" altLang="ko-KR" sz="1200" spc="-50" dirty="0">
                  <a:ln>
                    <a:solidFill>
                      <a:srgbClr val="002060">
                        <a:alpha val="20000"/>
                      </a:srgbClr>
                    </a:solidFill>
                  </a:ln>
                  <a:latin typeface="MyLOTTE_KR_Regular" panose="020B0500000000000000" pitchFamily="50" charset="-127"/>
                  <a:ea typeface="MyLOTTE_KR_Regular" panose="020B0500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Score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가 높은 </a:t>
                </a:r>
                <a:r>
                  <a:rPr lang="en-US" altLang="ko-KR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Negative sample 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위주로 학습할 수 있도록 변경 함으로써 </a:t>
                </a:r>
                <a:r>
                  <a:rPr lang="en-US" altLang="ko-KR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Vanishing Gradient 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문제 해결</a:t>
                </a:r>
              </a:p>
            </p:txBody>
          </p:sp>
        </mc:Choice>
        <mc:Fallback xmlns=""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xmlns="" id="{C8DAE095-6009-45FF-A57D-34B0787101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01" y="3353825"/>
                <a:ext cx="7916559" cy="68031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직사각형 29">
            <a:extLst>
              <a:ext uri="{FF2B5EF4-FFF2-40B4-BE49-F238E27FC236}">
                <a16:creationId xmlns:a16="http://schemas.microsoft.com/office/drawing/2014/main" id="{F556B724-EFA6-490C-85A4-205B9287DC57}"/>
              </a:ext>
            </a:extLst>
          </p:cNvPr>
          <p:cNvSpPr/>
          <p:nvPr/>
        </p:nvSpPr>
        <p:spPr>
          <a:xfrm>
            <a:off x="855702" y="2270538"/>
            <a:ext cx="7351738" cy="30509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주어진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Negative sample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이 고객이 선택한 상품의 학습 결과값 대비 상당히 낮은 값들로 이루어진 경우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7230269" y="2270538"/>
                <a:ext cx="755976" cy="3250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바탕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바탕" panose="02030600000101010101" pitchFamily="18" charset="-127"/>
                          </a:rPr>
                          <m:t>(</m:t>
                        </m:r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휴먼명조"/>
                            <a:cs typeface="바탕" panose="02030600000101010101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휴먼명조"/>
                            <a:cs typeface="바탕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1400">
                        <a:effectLst/>
                        <a:latin typeface="Cambria Math" panose="02040503050406030204" pitchFamily="18" charset="0"/>
                        <a:ea typeface="휴먼명조"/>
                        <a:cs typeface="바탕" panose="02030600000101010101" pitchFamily="18" charset="-127"/>
                      </a:rPr>
                      <m:t>&gt;</m:t>
                    </m:r>
                    <m:sSub>
                      <m:sSubPr>
                        <m:ctrlPr>
                          <a:rPr lang="ko-KR" altLang="ko-KR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바탕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휴먼명조"/>
                            <a:cs typeface="바탕" panose="02030600000101010101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1400" i="1">
                            <a:effectLst/>
                            <a:latin typeface="Cambria Math" panose="02040503050406030204" pitchFamily="18" charset="0"/>
                            <a:ea typeface="휴먼명조"/>
                            <a:cs typeface="바탕" panose="02030600000101010101" pitchFamily="18" charset="-127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400" dirty="0">
                    <a:effectLst/>
                    <a:latin typeface="휴먼명조"/>
                    <a:cs typeface="Times New Roman" panose="02020603050405020304" pitchFamily="18" charset="0"/>
                  </a:rPr>
                  <a:t>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269" y="2270538"/>
                <a:ext cx="755976" cy="325089"/>
              </a:xfrm>
              <a:prstGeom prst="rect">
                <a:avLst/>
              </a:prstGeom>
              <a:blipFill>
                <a:blip r:embed="rId6"/>
                <a:stretch>
                  <a:fillRect t="-1852" b="-129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직사각형 17"/>
          <p:cNvSpPr/>
          <p:nvPr/>
        </p:nvSpPr>
        <p:spPr>
          <a:xfrm>
            <a:off x="586101" y="1623003"/>
            <a:ext cx="7351738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3. BPR – max , TOP1 - 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556B724-EFA6-490C-85A4-205B9287DC57}"/>
                  </a:ext>
                </a:extLst>
              </p:cNvPr>
              <p:cNvSpPr/>
              <p:nvPr/>
            </p:nvSpPr>
            <p:spPr>
              <a:xfrm>
                <a:off x="855702" y="2635677"/>
                <a:ext cx="7351738" cy="30509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그러한</a:t>
                </a:r>
                <a:r>
                  <a:rPr lang="en-US" altLang="ko-KR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 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다수의 </a:t>
                </a:r>
                <a:r>
                  <a:rPr lang="en-US" altLang="ko-KR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Negative sample 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들에 의해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휴먼명조"/>
                        <a:cs typeface="바탕" panose="02030600000101010101" pitchFamily="18" charset="-127"/>
                      </a:rPr>
                      <m:t>𝜎</m:t>
                    </m:r>
                    <m:r>
                      <a:rPr lang="en-US" altLang="ko-KR" sz="1200" i="1">
                        <a:latin typeface="Cambria Math" panose="02040503050406030204" pitchFamily="18" charset="0"/>
                        <a:ea typeface="휴먼명조"/>
                        <a:cs typeface="바탕" panose="02030600000101010101" pitchFamily="18" charset="-127"/>
                      </a:rPr>
                      <m:t>(</m:t>
                    </m:r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바탕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휴먼명조"/>
                            <a:cs typeface="바탕" panose="02030600000101010101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휴먼명조"/>
                            <a:cs typeface="바탕" panose="02030600000101010101" pitchFamily="18" charset="-127"/>
                          </a:rPr>
                          <m:t>𝑗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  <a:ea typeface="휴먼명조"/>
                        <a:cs typeface="바탕" panose="02030600000101010101" pitchFamily="18" charset="-127"/>
                      </a:rPr>
                      <m:t>−</m:t>
                    </m:r>
                    <m:sSub>
                      <m:sSubPr>
                        <m:ctrlPr>
                          <a:rPr lang="ko-KR" altLang="ko-KR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바탕" panose="02030600000101010101" pitchFamily="18" charset="-127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  <a:ea typeface="휴먼명조"/>
                            <a:cs typeface="바탕" panose="02030600000101010101" pitchFamily="18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1200" i="1">
                            <a:latin typeface="Cambria Math" panose="02040503050406030204" pitchFamily="18" charset="0"/>
                            <a:ea typeface="휴먼명조"/>
                            <a:cs typeface="바탕" panose="02030600000101010101" pitchFamily="18" charset="-127"/>
                          </a:rPr>
                          <m:t>𝑖</m:t>
                        </m:r>
                      </m:sub>
                    </m:sSub>
                    <m:r>
                      <a:rPr lang="en-US" altLang="ko-KR" sz="1200" i="1">
                        <a:latin typeface="Cambria Math" panose="02040503050406030204" pitchFamily="18" charset="0"/>
                        <a:ea typeface="휴먼명조"/>
                        <a:cs typeface="바탕" panose="02030600000101010101" pitchFamily="18" charset="-127"/>
                      </a:rPr>
                      <m:t>)</m:t>
                    </m:r>
                    <m:r>
                      <a:rPr lang="en-US" altLang="ko-KR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바탕" panose="02030600000101010101" pitchFamily="18" charset="-127"/>
                      </a:rPr>
                      <m:t>≈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바탕" panose="02030600000101010101" pitchFamily="18" charset="-127"/>
                      </a:rPr>
                      <m:t>0</m:t>
                    </m:r>
                  </m:oMath>
                </a14:m>
                <a:r>
                  <a:rPr lang="en-US" altLang="ko-KR" sz="1200" dirty="0">
                    <a:latin typeface="휴먼명조"/>
                    <a:cs typeface="Times New Roman" panose="02020603050405020304" pitchFamily="18" charset="0"/>
                  </a:rPr>
                  <a:t> 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값을 갖게 되어</a:t>
                </a:r>
                <a:r>
                  <a:rPr lang="en-US" altLang="ko-KR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 Vanishing Gradient 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문제 발생   </a:t>
                </a:r>
                <a:endParaRPr lang="en-US" altLang="ko-KR" sz="1200" spc="-50" dirty="0">
                  <a:ln>
                    <a:solidFill>
                      <a:srgbClr val="002060">
                        <a:alpha val="20000"/>
                      </a:srgbClr>
                    </a:solidFill>
                  </a:ln>
                  <a:latin typeface="MyLOTTE_KR_Regular" panose="020B0500000000000000" pitchFamily="50" charset="-127"/>
                  <a:ea typeface="MyLOTTE_KR_Regular" panose="020B0500000000000000" pitchFamily="50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F556B724-EFA6-490C-85A4-205B9287DC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702" y="2635677"/>
                <a:ext cx="7351738" cy="305098"/>
              </a:xfrm>
              <a:prstGeom prst="rect">
                <a:avLst/>
              </a:prstGeom>
              <a:blipFill>
                <a:blip r:embed="rId7"/>
                <a:stretch>
                  <a:fillRect b="-16000"/>
                </a:stretch>
              </a:blipFill>
              <a:ln w="127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56B724-EFA6-490C-85A4-205B9287DC57}"/>
              </a:ext>
            </a:extLst>
          </p:cNvPr>
          <p:cNvSpPr/>
          <p:nvPr/>
        </p:nvSpPr>
        <p:spPr>
          <a:xfrm>
            <a:off x="762395" y="2855097"/>
            <a:ext cx="7351738" cy="305098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직사각형 7"/>
              <p:cNvSpPr/>
              <p:nvPr/>
            </p:nvSpPr>
            <p:spPr>
              <a:xfrm>
                <a:off x="4604507" y="4710731"/>
                <a:ext cx="3206968" cy="380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𝑇𝑂𝑃</m:t>
                        </m:r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lit/>
                          </m:rPr>
                          <a:rPr lang="ko-KR" altLang="en-US" sz="140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ko-KR" altLang="en-US" sz="1400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ko-KR" altLang="en-US" sz="140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sz="1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sz="1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sz="1400">
                        <a:latin typeface="Cambria Math" panose="02040503050406030204" pitchFamily="18" charset="0"/>
                      </a:rPr>
                      <m:t>)+ 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sSup>
                      <m:sSup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ko-KR" altLang="en-US" sz="1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400" dirty="0"/>
                  <a:t>)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8" name="직사각형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507" y="4710731"/>
                <a:ext cx="3206968" cy="380040"/>
              </a:xfrm>
              <a:prstGeom prst="rect">
                <a:avLst/>
              </a:prstGeom>
              <a:blipFill rotWithShape="0">
                <a:blip r:embed="rId8"/>
                <a:stretch>
                  <a:fillRect t="-74194" b="-1209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/>
              <p:cNvSpPr/>
              <p:nvPr/>
            </p:nvSpPr>
            <p:spPr>
              <a:xfrm>
                <a:off x="4604507" y="5408533"/>
                <a:ext cx="2884251" cy="3800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𝑏𝑝𝑟</m:t>
                        </m:r>
                        <m:r>
                          <m:rPr>
                            <m:lit/>
                          </m:rPr>
                          <a:rPr lang="ko-KR" altLang="en-US" sz="140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ko-KR" altLang="en-US" sz="1400">
                        <a:latin typeface="Cambria Math" panose="02040503050406030204" pitchFamily="18" charset="0"/>
                      </a:rPr>
                      <m:t>= −</m:t>
                    </m:r>
                    <m:r>
                      <m:rPr>
                        <m:sty m:val="p"/>
                      </m:rPr>
                      <a:rPr lang="ko-KR" altLang="en-US" sz="1400">
                        <a:latin typeface="Cambria Math" panose="02040503050406030204" pitchFamily="18" charset="0"/>
                      </a:rPr>
                      <m:t>lo</m:t>
                    </m:r>
                    <m:func>
                      <m:func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ko-KR" altLang="en-US" sz="1400">
                            <a:latin typeface="Cambria Math" panose="02040503050406030204" pitchFamily="18" charset="0"/>
                          </a:rPr>
                          <m:t>g</m:t>
                        </m:r>
                      </m:fName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ko-KR" altLang="en-US" sz="1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ko-KR" altLang="en-US" sz="1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ko-KR" altLang="en-US" sz="14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</m:sup>
                          <m:e>
                            <m:sSub>
                              <m:sSubPr>
                                <m:ctrlP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ko-KR" altLang="en-US" sz="1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e>
                    </m:func>
                    <m:r>
                      <a:rPr lang="ko-KR" altLang="en-US" sz="1400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sz="1400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ko-KR" altLang="en-US" sz="1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sz="14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ko-KR" alt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sz="1400" dirty="0"/>
                  <a:t>)</a:t>
                </a:r>
                <a:endParaRPr lang="ko-KR" altLang="en-US" sz="1400"/>
              </a:p>
            </p:txBody>
          </p:sp>
        </mc:Choice>
        <mc:Fallback xmlns="">
          <p:sp>
            <p:nvSpPr>
              <p:cNvPr id="12" name="직사각형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507" y="5408533"/>
                <a:ext cx="2884251" cy="380040"/>
              </a:xfrm>
              <a:prstGeom prst="rect">
                <a:avLst/>
              </a:prstGeom>
              <a:blipFill rotWithShape="0">
                <a:blip r:embed="rId9"/>
                <a:stretch>
                  <a:fillRect t="-73016" b="-11746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그룹 31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추천 모델 평가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: Personalized Ranking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590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4"/>
    </mc:Choice>
    <mc:Fallback xmlns="">
      <p:transition spd="slow" advTm="2164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4552691" y="1596083"/>
            <a:ext cx="4205656" cy="2683644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B8F2AF9-1BBB-4525-9C92-943CAF8C5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9" y="1516136"/>
            <a:ext cx="3997037" cy="283225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759414" y="2462350"/>
            <a:ext cx="3569788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가격 경쟁 중심에서 고객 경험 개선 중심으로 변화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59414" y="3040014"/>
            <a:ext cx="3792210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서비스 측면 차별화 및 경쟁 우위 확보 중요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759414" y="3551119"/>
            <a:ext cx="3792210" cy="37365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해외 여행 제약을 가지고 있는 면세 특성 상 효율적 마케팅 必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4879" y="4447667"/>
            <a:ext cx="7872268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취향 및 구매 패턴에 대한 이해를 바탕으로 고객 경험을 제고할 수 있는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서비스 도입에 대한 관심 증대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rgbClr val="FF0000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759414" y="1889378"/>
            <a:ext cx="3569788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최근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년 온라인 시장에서 고객 구매 비중 급속도로 증가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44879" y="5056332"/>
            <a:ext cx="7872268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현재 일반 쇼핑몰 데이터를 활용한 추천 서비스에 대한 연구는 많이 진행되었으나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면세점 데이터를 활용한 연구는 부재함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rgbClr val="FF0000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4879" y="5855402"/>
            <a:ext cx="7872268" cy="540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면세점의 실 데이터를 활용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하여 면세점에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최적화된 추천 모델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에 대한 연구 필요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3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추천 시스템 연구 배경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09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58"/>
    </mc:Choice>
    <mc:Fallback xmlns="">
      <p:transition spd="slow" advTm="40558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113223" y="3007001"/>
            <a:ext cx="2457546" cy="2314923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353881" y="2998763"/>
            <a:ext cx="2457546" cy="2314923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70619" y="2998763"/>
            <a:ext cx="2457546" cy="2314923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447903" y="1281134"/>
            <a:ext cx="4242579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면세점 데이터의 경우 일반 쇼핑  플랫폼과 다른 특성을 지님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3" name="Arrow: Pentagon 136">
            <a:extLst>
              <a:ext uri="{FF2B5EF4-FFF2-40B4-BE49-F238E27FC236}">
                <a16:creationId xmlns:a16="http://schemas.microsoft.com/office/drawing/2014/main" id="{AA242909-57BC-4C05-B185-6E1B69971580}"/>
              </a:ext>
            </a:extLst>
          </p:cNvPr>
          <p:cNvSpPr/>
          <p:nvPr/>
        </p:nvSpPr>
        <p:spPr>
          <a:xfrm>
            <a:off x="575860" y="2343308"/>
            <a:ext cx="2454545" cy="647029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lIns="0" rIns="0"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해외 여행에 대한 </a:t>
            </a:r>
            <a:endParaRPr lang="en-US" altLang="ko-KR" sz="1400" b="1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bg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pc="-5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니즈 </a:t>
            </a:r>
            <a:r>
              <a:rPr lang="ko-KR" altLang="en-US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선행 필요</a:t>
            </a:r>
            <a:endParaRPr lang="en-US" altLang="ko-KR" sz="1400" b="1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bg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4" name="Arrow: Pentagon 137">
            <a:extLst>
              <a:ext uri="{FF2B5EF4-FFF2-40B4-BE49-F238E27FC236}">
                <a16:creationId xmlns:a16="http://schemas.microsoft.com/office/drawing/2014/main" id="{0B3CF5E7-1EAC-4364-B0B9-00C35CDE121B}"/>
              </a:ext>
            </a:extLst>
          </p:cNvPr>
          <p:cNvSpPr/>
          <p:nvPr/>
        </p:nvSpPr>
        <p:spPr>
          <a:xfrm>
            <a:off x="3341922" y="2343309"/>
            <a:ext cx="2454545" cy="647028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lIns="0" rIns="0"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 본인에 대한 상품 외 </a:t>
            </a:r>
            <a:endParaRPr lang="en-US" altLang="ko-KR" sz="1400" b="1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bg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대리구매 영향 존재 </a:t>
            </a:r>
            <a:endParaRPr lang="en-US" altLang="ko-KR" sz="1400" b="1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bg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6" name="Arrow: Pentagon 138">
            <a:extLst>
              <a:ext uri="{FF2B5EF4-FFF2-40B4-BE49-F238E27FC236}">
                <a16:creationId xmlns:a16="http://schemas.microsoft.com/office/drawing/2014/main" id="{00AC86BD-1437-48A5-ABCA-0FA9AE611EFE}"/>
              </a:ext>
            </a:extLst>
          </p:cNvPr>
          <p:cNvSpPr/>
          <p:nvPr/>
        </p:nvSpPr>
        <p:spPr>
          <a:xfrm>
            <a:off x="6116224" y="2343309"/>
            <a:ext cx="2454545" cy="647028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lIns="0" rIns="0" rtlCol="0" anchor="ctr" anchorCtr="0"/>
          <a:lstStyle/>
          <a:p>
            <a:pPr algn="ctr">
              <a:lnSpc>
                <a:spcPct val="150000"/>
              </a:lnSpc>
            </a:pPr>
            <a:r>
              <a:rPr lang="ko-KR" altLang="en-US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신규유입 고객 및 </a:t>
            </a:r>
            <a:endParaRPr lang="en-US" altLang="ko-KR" sz="1400" b="1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bg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비로그인</a:t>
            </a:r>
            <a:r>
              <a:rPr lang="ko-KR" altLang="en-US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상태의 고객 비중 高</a:t>
            </a:r>
            <a:endParaRPr lang="en-US" altLang="ko-KR" sz="1400" b="1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bg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cxnSp>
        <p:nvCxnSpPr>
          <p:cNvPr id="31" name="Straight Connector 213">
            <a:extLst>
              <a:ext uri="{FF2B5EF4-FFF2-40B4-BE49-F238E27FC236}">
                <a16:creationId xmlns:a16="http://schemas.microsoft.com/office/drawing/2014/main" id="{23C2D0CF-30A2-49FB-96B4-D41C88578C49}"/>
              </a:ext>
            </a:extLst>
          </p:cNvPr>
          <p:cNvCxnSpPr/>
          <p:nvPr/>
        </p:nvCxnSpPr>
        <p:spPr>
          <a:xfrm>
            <a:off x="3185043" y="2990337"/>
            <a:ext cx="0" cy="2537255"/>
          </a:xfrm>
          <a:prstGeom prst="line">
            <a:avLst/>
          </a:prstGeom>
          <a:noFill/>
          <a:ln w="9525" cap="flat" cmpd="sng" algn="ctr">
            <a:solidFill>
              <a:srgbClr val="646464">
                <a:lumMod val="40000"/>
                <a:lumOff val="60000"/>
              </a:srgbClr>
            </a:solidFill>
            <a:prstDash val="dash"/>
            <a:tailEnd type="none"/>
          </a:ln>
          <a:effectLst/>
        </p:spPr>
      </p:cxnSp>
      <p:cxnSp>
        <p:nvCxnSpPr>
          <p:cNvPr id="32" name="Straight Connector 214">
            <a:extLst>
              <a:ext uri="{FF2B5EF4-FFF2-40B4-BE49-F238E27FC236}">
                <a16:creationId xmlns:a16="http://schemas.microsoft.com/office/drawing/2014/main" id="{9C251D15-B2C4-4D96-9118-14C24CA58E98}"/>
              </a:ext>
            </a:extLst>
          </p:cNvPr>
          <p:cNvCxnSpPr/>
          <p:nvPr/>
        </p:nvCxnSpPr>
        <p:spPr>
          <a:xfrm>
            <a:off x="5950711" y="2990337"/>
            <a:ext cx="0" cy="2594920"/>
          </a:xfrm>
          <a:prstGeom prst="line">
            <a:avLst/>
          </a:prstGeom>
          <a:noFill/>
          <a:ln w="9525" cap="flat" cmpd="sng" algn="ctr">
            <a:solidFill>
              <a:srgbClr val="646464">
                <a:lumMod val="40000"/>
                <a:lumOff val="60000"/>
              </a:srgbClr>
            </a:solidFill>
            <a:prstDash val="dash"/>
            <a:tailEnd type="none"/>
          </a:ln>
          <a:effectLst/>
        </p:spPr>
      </p:cxnSp>
      <p:sp>
        <p:nvSpPr>
          <p:cNvPr id="33" name="직사각형 32"/>
          <p:cNvSpPr/>
          <p:nvPr/>
        </p:nvSpPr>
        <p:spPr>
          <a:xfrm>
            <a:off x="490407" y="3233161"/>
            <a:ext cx="2646150" cy="55288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일반 쇼핑 대비 재 방문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전환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기간이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긺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(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최근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3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년 </a:t>
            </a:r>
            <a:r>
              <a:rPr lang="en-US" altLang="ko-KR" sz="12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Avg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1.2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회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) 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490407" y="3911916"/>
            <a:ext cx="2646150" cy="55288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과거 구매 기록은 현재 구매와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연관성이 낮음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331050" y="3421160"/>
            <a:ext cx="2484467" cy="6199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고객의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Demo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정보와는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상이한 구매 발생 빈도 高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3326960" y="4460348"/>
            <a:ext cx="2484467" cy="6199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고객의 구매 패턴 변화에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영향을 줄 수 있는 변수</a:t>
            </a: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탐색 필요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75016" y="4642279"/>
            <a:ext cx="2646150" cy="55288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구매 시점의 고객 관심</a:t>
            </a: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상품 반영 필요 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101262" y="3421159"/>
            <a:ext cx="2484467" cy="6199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전체 세션 중 </a:t>
            </a:r>
            <a:r>
              <a:rPr lang="ko-KR" altLang="en-US" sz="12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비로그인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고객 비중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23%</a:t>
            </a: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로그인 대상 신규회원 비중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15%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33058" y="5746312"/>
            <a:ext cx="7872268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Session </a:t>
            </a:r>
            <a:r>
              <a:rPr lang="ko-KR" altLang="en-US" sz="14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기반의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Sequential </a:t>
            </a:r>
            <a:r>
              <a:rPr lang="ko-KR" altLang="en-US" sz="14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한 상품 클릭 정보를 기반으로 한 추천 모델 구현 진행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rgbClr val="FF0000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086302" y="4453013"/>
            <a:ext cx="2484467" cy="6199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i="1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비로그인</a:t>
            </a: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및 신규유입 포함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rgbClr val="FF0000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추천 가능한 모델 필요 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cxnSp>
        <p:nvCxnSpPr>
          <p:cNvPr id="41" name="직선 화살표 연결선 40"/>
          <p:cNvCxnSpPr>
            <a:stCxn id="17" idx="2"/>
            <a:endCxn id="13" idx="0"/>
          </p:cNvCxnSpPr>
          <p:nvPr/>
        </p:nvCxnSpPr>
        <p:spPr>
          <a:xfrm flipH="1">
            <a:off x="1803133" y="1894207"/>
            <a:ext cx="2766060" cy="4491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7" idx="2"/>
            <a:endCxn id="14" idx="0"/>
          </p:cNvCxnSpPr>
          <p:nvPr/>
        </p:nvCxnSpPr>
        <p:spPr>
          <a:xfrm>
            <a:off x="4569193" y="1894207"/>
            <a:ext cx="2" cy="4491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7" idx="2"/>
            <a:endCxn id="16" idx="0"/>
          </p:cNvCxnSpPr>
          <p:nvPr/>
        </p:nvCxnSpPr>
        <p:spPr>
          <a:xfrm>
            <a:off x="4569193" y="1894207"/>
            <a:ext cx="2774304" cy="4491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추천 모델 기본 방향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844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26294" y="3160515"/>
            <a:ext cx="3447001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면세점 고유 특성 반영 위한 출국도래일 정보 추가 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326295" y="3843046"/>
            <a:ext cx="3447001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각 상품의 클릭 간 체류 시간 정보에 따라 가중치가 부여되도록 학습 데이터 재구성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326294" y="4457620"/>
            <a:ext cx="3208103" cy="53592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면세점 데이터에 최적화된 손실 함수 제안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(Weighted Hyperbolic Tangent Based  BPR)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26294" y="5252561"/>
            <a:ext cx="3447001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Coverage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기반 샘플링 상품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Negative sample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로 활용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99849" y="1681138"/>
            <a:ext cx="7872268" cy="775366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면세점 데이터의 특성을 반영한 모델 최적화를 통해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기존 추천 모델 성능 대비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MRR@20 </a:t>
            </a:r>
            <a:r>
              <a:rPr lang="en-US" altLang="ko-KR" sz="16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21%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Recall@20 </a:t>
            </a:r>
            <a:r>
              <a:rPr lang="en-US" altLang="ko-KR" sz="16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15%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성능 향상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rgbClr val="FF0000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5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면세점 특성을 반영한 모델 구조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pic>
        <p:nvPicPr>
          <p:cNvPr id="68" name="그림 67">
            <a:extLst>
              <a:ext uri="{FF2B5EF4-FFF2-40B4-BE49-F238E27FC236}">
                <a16:creationId xmlns:a16="http://schemas.microsoft.com/office/drawing/2014/main" id="{BF987DED-25A8-4E35-8476-19C433C10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49" y="2768758"/>
            <a:ext cx="4772879" cy="30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8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43"/>
    </mc:Choice>
    <mc:Fallback xmlns="">
      <p:transition spd="slow" advTm="3354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분석이란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? </a:t>
            </a:r>
            <a:endParaRPr lang="en-US" altLang="ko-KR" sz="2000" dirty="0">
              <a:solidFill>
                <a:prstClr val="black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239E129-6E47-4881-A331-400551001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25" y="1117212"/>
            <a:ext cx="3608558" cy="45855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02C1B6-1D24-4AB3-B79A-FCF7A5C388CC}"/>
              </a:ext>
            </a:extLst>
          </p:cNvPr>
          <p:cNvSpPr txBox="1"/>
          <p:nvPr/>
        </p:nvSpPr>
        <p:spPr>
          <a:xfrm>
            <a:off x="706825" y="5912764"/>
            <a:ext cx="823179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90 Percent of the Big Data We Generate Is an Unstructured Mess, by Eric Griffith, 2018</a:t>
            </a:r>
          </a:p>
          <a:p>
            <a:r>
              <a:rPr lang="en-US" altLang="ko-KR" sz="11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https://www.pcmag.com/news/364954/90-percent-of-the-big-data-we-generate-is-an-unstructured-me</a:t>
            </a:r>
          </a:p>
          <a:p>
            <a:r>
              <a:rPr lang="en-US" altLang="ko-KR" sz="11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https://www.vouchercloud.com/resources/everyday-big-data</a:t>
            </a:r>
            <a:endParaRPr lang="ko-KR" altLang="en-US" sz="11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EA5B3C-229C-4672-B61D-41BD1AC95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579" y="1209756"/>
            <a:ext cx="3954589" cy="41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85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58"/>
    </mc:Choice>
    <mc:Fallback xmlns="">
      <p:transition spd="slow" advTm="40558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2726333" y="3170013"/>
            <a:ext cx="5989299" cy="3008366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726333" y="1789144"/>
            <a:ext cx="5989299" cy="10353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964701" y="1904600"/>
            <a:ext cx="3249294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모델 학습을 위한 변수 처리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17408" y="2309065"/>
            <a:ext cx="4913337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Input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변수로 활용되는 텍스트 정보에 대해 원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-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핫 인코딩을 통한 벡터 변환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937573" y="3544808"/>
            <a:ext cx="3249294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면세점 연관 변수 추가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229676" y="3899909"/>
            <a:ext cx="3249294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1.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출국도래일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89873" y="4239877"/>
            <a:ext cx="3249294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1)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면세점 구매의 경우 해외 여행 전제 必 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89873" y="4592738"/>
            <a:ext cx="4377878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2)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여행 출국일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60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일 전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~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출국 당일까지 한정된 기간 동안 구매 가능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99246" y="4840349"/>
            <a:ext cx="5328588" cy="53011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3)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구매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상품에 대해 즉시 수령이 아닌 출국당일 </a:t>
            </a:r>
            <a:r>
              <a:rPr lang="ko-KR" altLang="en-US" sz="12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인도장에서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구매한 상품에 대해 일괄 수령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25285" y="5395025"/>
            <a:ext cx="3331690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→ </a:t>
            </a:r>
            <a:r>
              <a:rPr lang="ko-KR" altLang="en-US" sz="1200" i="1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출국도래일에</a:t>
            </a: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따라 고객 관심 상품에 변화 발생 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4E1CE2A-5030-4E07-B111-0795F821FF6D}"/>
              </a:ext>
            </a:extLst>
          </p:cNvPr>
          <p:cNvSpPr/>
          <p:nvPr/>
        </p:nvSpPr>
        <p:spPr>
          <a:xfrm>
            <a:off x="1320447" y="3842703"/>
            <a:ext cx="388883" cy="1101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05EF5D6-4F76-478F-B851-50F46A5CAA8B}"/>
              </a:ext>
            </a:extLst>
          </p:cNvPr>
          <p:cNvSpPr/>
          <p:nvPr/>
        </p:nvSpPr>
        <p:spPr>
          <a:xfrm>
            <a:off x="1336570" y="2592391"/>
            <a:ext cx="388883" cy="1101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다리꼴 23">
            <a:extLst>
              <a:ext uri="{FF2B5EF4-FFF2-40B4-BE49-F238E27FC236}">
                <a16:creationId xmlns:a16="http://schemas.microsoft.com/office/drawing/2014/main" id="{0819E2BD-11DA-4C2A-B8B5-7E54C910D1DD}"/>
              </a:ext>
            </a:extLst>
          </p:cNvPr>
          <p:cNvSpPr/>
          <p:nvPr/>
        </p:nvSpPr>
        <p:spPr>
          <a:xfrm rot="5400000">
            <a:off x="644043" y="2604554"/>
            <a:ext cx="1761381" cy="388800"/>
          </a:xfrm>
          <a:prstGeom prst="trapezoid">
            <a:avLst>
              <a:gd name="adj" fmla="val 50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7C3AC90-E011-4088-8226-BE0DE5877D7B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924148" y="2740716"/>
            <a:ext cx="452635" cy="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CA59B8E-F1D9-4E55-BEDC-C1FD9283B383}"/>
              </a:ext>
            </a:extLst>
          </p:cNvPr>
          <p:cNvSpPr/>
          <p:nvPr/>
        </p:nvSpPr>
        <p:spPr>
          <a:xfrm>
            <a:off x="607255" y="1845273"/>
            <a:ext cx="388883" cy="180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FF9A969-AEE1-4F3F-8C7B-BE74C5B2525E}"/>
              </a:ext>
            </a:extLst>
          </p:cNvPr>
          <p:cNvSpPr txBox="1"/>
          <p:nvPr/>
        </p:nvSpPr>
        <p:spPr>
          <a:xfrm rot="5400000">
            <a:off x="-25683" y="2614383"/>
            <a:ext cx="163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Add Item indices</a:t>
            </a:r>
            <a:endParaRPr lang="ko-KR" altLang="en-US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1B7551-7E3A-40FB-AB28-29286D195244}"/>
              </a:ext>
            </a:extLst>
          </p:cNvPr>
          <p:cNvSpPr txBox="1"/>
          <p:nvPr/>
        </p:nvSpPr>
        <p:spPr>
          <a:xfrm rot="5400000">
            <a:off x="443016" y="2791719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One hot encoding</a:t>
            </a:r>
            <a:endParaRPr lang="ko-KR" altLang="en-US" sz="1100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B445B79-9E31-48DF-92C5-CFECB33B824F}"/>
              </a:ext>
            </a:extLst>
          </p:cNvPr>
          <p:cNvCxnSpPr>
            <a:cxnSpLocks/>
            <a:stCxn id="24" idx="0"/>
          </p:cNvCxnSpPr>
          <p:nvPr/>
        </p:nvCxnSpPr>
        <p:spPr>
          <a:xfrm>
            <a:off x="1719134" y="2798955"/>
            <a:ext cx="440219" cy="94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사다리꼴 29">
            <a:extLst>
              <a:ext uri="{FF2B5EF4-FFF2-40B4-BE49-F238E27FC236}">
                <a16:creationId xmlns:a16="http://schemas.microsoft.com/office/drawing/2014/main" id="{52F43FB5-DDFB-4FE0-AD5B-DDDA0E0DB5AE}"/>
              </a:ext>
            </a:extLst>
          </p:cNvPr>
          <p:cNvSpPr/>
          <p:nvPr/>
        </p:nvSpPr>
        <p:spPr>
          <a:xfrm rot="5400000">
            <a:off x="643612" y="4522853"/>
            <a:ext cx="1761381" cy="388800"/>
          </a:xfrm>
          <a:prstGeom prst="trapezoid">
            <a:avLst>
              <a:gd name="adj" fmla="val 50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F823EB3-4E07-4DFF-BF64-FD9524B5C2AA}"/>
              </a:ext>
            </a:extLst>
          </p:cNvPr>
          <p:cNvCxnSpPr>
            <a:cxnSpLocks/>
            <a:stCxn id="49" idx="3"/>
            <a:endCxn id="30" idx="2"/>
          </p:cNvCxnSpPr>
          <p:nvPr/>
        </p:nvCxnSpPr>
        <p:spPr>
          <a:xfrm>
            <a:off x="992934" y="4703976"/>
            <a:ext cx="336969" cy="13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495344-A6A0-490F-A59B-FFDA0E27A060}"/>
              </a:ext>
            </a:extLst>
          </p:cNvPr>
          <p:cNvSpPr txBox="1"/>
          <p:nvPr/>
        </p:nvSpPr>
        <p:spPr>
          <a:xfrm rot="5400000">
            <a:off x="442585" y="4553496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One hot encoding</a:t>
            </a:r>
            <a:endParaRPr lang="ko-KR" altLang="en-US" sz="1100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1E49079-5E02-41F7-8905-052F407607FC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718703" y="3825686"/>
            <a:ext cx="470891" cy="891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사다리꼴 35">
            <a:extLst>
              <a:ext uri="{FF2B5EF4-FFF2-40B4-BE49-F238E27FC236}">
                <a16:creationId xmlns:a16="http://schemas.microsoft.com/office/drawing/2014/main" id="{6E3C5556-5FBC-47E5-8892-FFAE7EB611F7}"/>
              </a:ext>
            </a:extLst>
          </p:cNvPr>
          <p:cNvSpPr/>
          <p:nvPr/>
        </p:nvSpPr>
        <p:spPr>
          <a:xfrm rot="5400000">
            <a:off x="1019647" y="3596600"/>
            <a:ext cx="2701361" cy="388800"/>
          </a:xfrm>
          <a:prstGeom prst="trapezoid">
            <a:avLst>
              <a:gd name="adj" fmla="val 50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E737DA6-8979-4F32-871E-F36AB020506F}"/>
              </a:ext>
            </a:extLst>
          </p:cNvPr>
          <p:cNvSpPr txBox="1"/>
          <p:nvPr/>
        </p:nvSpPr>
        <p:spPr>
          <a:xfrm rot="5400000">
            <a:off x="1293907" y="3675731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Concatenate</a:t>
            </a:r>
            <a:endParaRPr lang="ko-KR" altLang="en-US" sz="11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BDD8089-0645-47C4-BCFE-1D8D200D3F9C}"/>
              </a:ext>
            </a:extLst>
          </p:cNvPr>
          <p:cNvSpPr/>
          <p:nvPr/>
        </p:nvSpPr>
        <p:spPr>
          <a:xfrm>
            <a:off x="497765" y="1765357"/>
            <a:ext cx="620898" cy="4133009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47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모델 학습을 위한 변수 처리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BBAC49F-FD65-4042-80C0-54B737469025}"/>
              </a:ext>
            </a:extLst>
          </p:cNvPr>
          <p:cNvSpPr/>
          <p:nvPr/>
        </p:nvSpPr>
        <p:spPr>
          <a:xfrm>
            <a:off x="604051" y="3806536"/>
            <a:ext cx="388883" cy="1794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5281E56-0CD3-454D-8FBA-24387C9D468C}"/>
              </a:ext>
            </a:extLst>
          </p:cNvPr>
          <p:cNvSpPr txBox="1"/>
          <p:nvPr/>
        </p:nvSpPr>
        <p:spPr>
          <a:xfrm rot="5400000">
            <a:off x="-284833" y="4646206"/>
            <a:ext cx="217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Departure diff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12873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7"/>
    </mc:Choice>
    <mc:Fallback xmlns="">
      <p:transition spd="slow" advTm="24117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직사각형 112"/>
          <p:cNvSpPr/>
          <p:nvPr/>
        </p:nvSpPr>
        <p:spPr>
          <a:xfrm>
            <a:off x="3231666" y="1377034"/>
            <a:ext cx="5660154" cy="51638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4E1CE2A-5030-4E07-B111-0795F821FF6D}"/>
              </a:ext>
            </a:extLst>
          </p:cNvPr>
          <p:cNvSpPr/>
          <p:nvPr/>
        </p:nvSpPr>
        <p:spPr>
          <a:xfrm>
            <a:off x="1274992" y="4157830"/>
            <a:ext cx="388883" cy="1101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05EF5D6-4F76-478F-B851-50F46A5CAA8B}"/>
              </a:ext>
            </a:extLst>
          </p:cNvPr>
          <p:cNvSpPr/>
          <p:nvPr/>
        </p:nvSpPr>
        <p:spPr>
          <a:xfrm>
            <a:off x="1291115" y="2907518"/>
            <a:ext cx="388883" cy="1101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사다리꼴 76">
            <a:extLst>
              <a:ext uri="{FF2B5EF4-FFF2-40B4-BE49-F238E27FC236}">
                <a16:creationId xmlns:a16="http://schemas.microsoft.com/office/drawing/2014/main" id="{0819E2BD-11DA-4C2A-B8B5-7E54C910D1DD}"/>
              </a:ext>
            </a:extLst>
          </p:cNvPr>
          <p:cNvSpPr/>
          <p:nvPr/>
        </p:nvSpPr>
        <p:spPr>
          <a:xfrm rot="5400000">
            <a:off x="598588" y="2919681"/>
            <a:ext cx="1761381" cy="388800"/>
          </a:xfrm>
          <a:prstGeom prst="trapezoid">
            <a:avLst>
              <a:gd name="adj" fmla="val 50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57C3AC90-E011-4088-8226-BE0DE5877D7B}"/>
              </a:ext>
            </a:extLst>
          </p:cNvPr>
          <p:cNvCxnSpPr>
            <a:cxnSpLocks/>
            <a:stCxn id="80" idx="0"/>
          </p:cNvCxnSpPr>
          <p:nvPr/>
        </p:nvCxnSpPr>
        <p:spPr>
          <a:xfrm flipV="1">
            <a:off x="878693" y="3055843"/>
            <a:ext cx="452635" cy="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CA59B8E-F1D9-4E55-BEDC-C1FD9283B383}"/>
              </a:ext>
            </a:extLst>
          </p:cNvPr>
          <p:cNvSpPr/>
          <p:nvPr/>
        </p:nvSpPr>
        <p:spPr>
          <a:xfrm>
            <a:off x="561800" y="2160400"/>
            <a:ext cx="388883" cy="180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FF9A969-AEE1-4F3F-8C7B-BE74C5B2525E}"/>
              </a:ext>
            </a:extLst>
          </p:cNvPr>
          <p:cNvSpPr txBox="1"/>
          <p:nvPr/>
        </p:nvSpPr>
        <p:spPr>
          <a:xfrm rot="5400000">
            <a:off x="-71138" y="2929510"/>
            <a:ext cx="163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Add Item indices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F4D68078-D89A-4B9D-8865-4DF6B0862406}"/>
                  </a:ext>
                </a:extLst>
              </p:cNvPr>
              <p:cNvSpPr txBox="1"/>
              <p:nvPr/>
            </p:nvSpPr>
            <p:spPr>
              <a:xfrm>
                <a:off x="1228971" y="1639187"/>
                <a:ext cx="1830335" cy="32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𝐼𝑡𝑒𝑚</m:t>
                              </m:r>
                            </m:e>
                            <m:sub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m:rPr>
                              <m:nor/>
                            </m:rPr>
                            <a:rPr lang="ko-KR" altLang="en-US" sz="1400" dirty="0"/>
                            <m:t> 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4D68078-D89A-4B9D-8865-4DF6B086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971" y="1639187"/>
                <a:ext cx="1830335" cy="325282"/>
              </a:xfrm>
              <a:prstGeom prst="rect">
                <a:avLst/>
              </a:prstGeom>
              <a:blipFill rotWithShape="0">
                <a:blip r:embed="rId5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451B7551-7E3A-40FB-AB28-29286D195244}"/>
              </a:ext>
            </a:extLst>
          </p:cNvPr>
          <p:cNvSpPr txBox="1"/>
          <p:nvPr/>
        </p:nvSpPr>
        <p:spPr>
          <a:xfrm rot="5400000">
            <a:off x="397561" y="3106846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One hot encoding</a:t>
            </a:r>
            <a:endParaRPr lang="ko-KR" altLang="en-US" sz="1100" dirty="0"/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1B445B79-9E31-48DF-92C5-CFECB33B824F}"/>
              </a:ext>
            </a:extLst>
          </p:cNvPr>
          <p:cNvCxnSpPr>
            <a:cxnSpLocks/>
            <a:stCxn id="77" idx="0"/>
          </p:cNvCxnSpPr>
          <p:nvPr/>
        </p:nvCxnSpPr>
        <p:spPr>
          <a:xfrm>
            <a:off x="1673679" y="3114082"/>
            <a:ext cx="440219" cy="94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4" name="사다리꼴 83">
            <a:extLst>
              <a:ext uri="{FF2B5EF4-FFF2-40B4-BE49-F238E27FC236}">
                <a16:creationId xmlns:a16="http://schemas.microsoft.com/office/drawing/2014/main" id="{52F43FB5-DDFB-4FE0-AD5B-DDDA0E0DB5AE}"/>
              </a:ext>
            </a:extLst>
          </p:cNvPr>
          <p:cNvSpPr/>
          <p:nvPr/>
        </p:nvSpPr>
        <p:spPr>
          <a:xfrm rot="5400000">
            <a:off x="598157" y="4837980"/>
            <a:ext cx="1761381" cy="388800"/>
          </a:xfrm>
          <a:prstGeom prst="trapezoid">
            <a:avLst>
              <a:gd name="adj" fmla="val 50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8495344-A6A0-490F-A59B-FFDA0E27A060}"/>
              </a:ext>
            </a:extLst>
          </p:cNvPr>
          <p:cNvSpPr txBox="1"/>
          <p:nvPr/>
        </p:nvSpPr>
        <p:spPr>
          <a:xfrm rot="5400000">
            <a:off x="397130" y="4868623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One hot encoding</a:t>
            </a:r>
            <a:endParaRPr lang="ko-KR" altLang="en-US" sz="1100" dirty="0"/>
          </a:p>
        </p:txBody>
      </p: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B1E49079-5E02-41F7-8905-052F407607FC}"/>
              </a:ext>
            </a:extLst>
          </p:cNvPr>
          <p:cNvCxnSpPr>
            <a:cxnSpLocks/>
            <a:stCxn id="84" idx="0"/>
          </p:cNvCxnSpPr>
          <p:nvPr/>
        </p:nvCxnSpPr>
        <p:spPr>
          <a:xfrm flipV="1">
            <a:off x="1673248" y="4140813"/>
            <a:ext cx="470891" cy="891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0" name="사다리꼴 89">
            <a:extLst>
              <a:ext uri="{FF2B5EF4-FFF2-40B4-BE49-F238E27FC236}">
                <a16:creationId xmlns:a16="http://schemas.microsoft.com/office/drawing/2014/main" id="{6E3C5556-5FBC-47E5-8892-FFAE7EB611F7}"/>
              </a:ext>
            </a:extLst>
          </p:cNvPr>
          <p:cNvSpPr/>
          <p:nvPr/>
        </p:nvSpPr>
        <p:spPr>
          <a:xfrm rot="5400000">
            <a:off x="974192" y="3911727"/>
            <a:ext cx="2701361" cy="388800"/>
          </a:xfrm>
          <a:prstGeom prst="trapezoid">
            <a:avLst>
              <a:gd name="adj" fmla="val 50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E737DA6-8979-4F32-871E-F36AB020506F}"/>
              </a:ext>
            </a:extLst>
          </p:cNvPr>
          <p:cNvSpPr txBox="1"/>
          <p:nvPr/>
        </p:nvSpPr>
        <p:spPr>
          <a:xfrm rot="5400000">
            <a:off x="1248452" y="3990858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Concatenate</a:t>
            </a:r>
            <a:endParaRPr lang="ko-KR" altLang="en-US" sz="1100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5BDD8089-0645-47C4-BCFE-1D8D200D3F9C}"/>
              </a:ext>
            </a:extLst>
          </p:cNvPr>
          <p:cNvSpPr/>
          <p:nvPr/>
        </p:nvSpPr>
        <p:spPr>
          <a:xfrm>
            <a:off x="452310" y="2080485"/>
            <a:ext cx="620898" cy="4009068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4" name="연결선: 꺾임 19">
            <a:extLst>
              <a:ext uri="{FF2B5EF4-FFF2-40B4-BE49-F238E27FC236}">
                <a16:creationId xmlns:a16="http://schemas.microsoft.com/office/drawing/2014/main" id="{90A754E4-C5BF-4C2E-80E2-4395EBF9B3ED}"/>
              </a:ext>
            </a:extLst>
          </p:cNvPr>
          <p:cNvCxnSpPr>
            <a:cxnSpLocks/>
            <a:endCxn id="103" idx="0"/>
          </p:cNvCxnSpPr>
          <p:nvPr/>
        </p:nvCxnSpPr>
        <p:spPr>
          <a:xfrm rot="10800000" flipV="1">
            <a:off x="762760" y="1811919"/>
            <a:ext cx="512237" cy="268566"/>
          </a:xfrm>
          <a:prstGeom prst="bentConnector2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직사각형 105"/>
          <p:cNvSpPr/>
          <p:nvPr/>
        </p:nvSpPr>
        <p:spPr>
          <a:xfrm>
            <a:off x="3629920" y="1527080"/>
            <a:ext cx="4879765" cy="41771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페이지 내 체류 시간의 정도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==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상품에 대한 고객의 관심정도 반영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107" name="그림 106">
            <a:extLst>
              <a:ext uri="{FF2B5EF4-FFF2-40B4-BE49-F238E27FC236}">
                <a16:creationId xmlns:a16="http://schemas.microsoft.com/office/drawing/2014/main" id="{6B618B7D-4267-4859-9D48-07DBB993060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3420105" y="3015632"/>
            <a:ext cx="2575871" cy="167619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8" name="table">
            <a:extLst>
              <a:ext uri="{FF2B5EF4-FFF2-40B4-BE49-F238E27FC236}">
                <a16:creationId xmlns:a16="http://schemas.microsoft.com/office/drawing/2014/main" id="{CA985247-45A5-4B6E-90DA-D0542F4BA72D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6184415" y="3025547"/>
            <a:ext cx="2385104" cy="1717122"/>
          </a:xfrm>
          <a:prstGeom prst="rect">
            <a:avLst/>
          </a:prstGeom>
        </p:spPr>
      </p:pic>
      <p:sp>
        <p:nvSpPr>
          <p:cNvPr id="109" name="직사각형 108"/>
          <p:cNvSpPr/>
          <p:nvPr/>
        </p:nvSpPr>
        <p:spPr>
          <a:xfrm>
            <a:off x="4203431" y="2082601"/>
            <a:ext cx="3706951" cy="30808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전체 데이터의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80% 1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분 이하의 짧은 체류 시간 보유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3636275" y="2407036"/>
            <a:ext cx="4719402" cy="4197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4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 구간으로 범주화 한 후  구간별로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다른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Weight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적용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111" name="그림 110"/>
          <p:cNvPicPr/>
          <p:nvPr/>
        </p:nvPicPr>
        <p:blipFill>
          <a:blip r:embed="rId8"/>
          <a:stretch>
            <a:fillRect/>
          </a:stretch>
        </p:blipFill>
        <p:spPr>
          <a:xfrm>
            <a:off x="3629921" y="4961923"/>
            <a:ext cx="4767136" cy="1385717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5281E56-0CD3-454D-8FBA-24387C9D468C}"/>
              </a:ext>
            </a:extLst>
          </p:cNvPr>
          <p:cNvSpPr txBox="1"/>
          <p:nvPr/>
        </p:nvSpPr>
        <p:spPr>
          <a:xfrm rot="5400000">
            <a:off x="-342498" y="5049863"/>
            <a:ext cx="217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Departure diff </a:t>
            </a:r>
            <a:endParaRPr lang="ko-KR" altLang="en-US" sz="11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0F823EB3-4E07-4DFF-BF64-FD9524B5C2AA}"/>
              </a:ext>
            </a:extLst>
          </p:cNvPr>
          <p:cNvCxnSpPr>
            <a:cxnSpLocks/>
            <a:stCxn id="39" idx="3"/>
          </p:cNvCxnSpPr>
          <p:nvPr/>
        </p:nvCxnSpPr>
        <p:spPr>
          <a:xfrm flipV="1">
            <a:off x="950683" y="5005579"/>
            <a:ext cx="321555" cy="13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BBAC49F-FD65-4042-80C0-54B737469025}"/>
              </a:ext>
            </a:extLst>
          </p:cNvPr>
          <p:cNvSpPr/>
          <p:nvPr/>
        </p:nvSpPr>
        <p:spPr>
          <a:xfrm>
            <a:off x="561800" y="4121173"/>
            <a:ext cx="388883" cy="1794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5281E56-0CD3-454D-8FBA-24387C9D468C}"/>
              </a:ext>
            </a:extLst>
          </p:cNvPr>
          <p:cNvSpPr txBox="1"/>
          <p:nvPr/>
        </p:nvSpPr>
        <p:spPr>
          <a:xfrm rot="5400000">
            <a:off x="-342498" y="4934531"/>
            <a:ext cx="217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Departure diff </a:t>
            </a:r>
            <a:endParaRPr lang="ko-KR" altLang="en-US" sz="11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42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페이지 체류시간 가중치 적용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209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573"/>
    </mc:Choice>
    <mc:Fallback xmlns="">
      <p:transition spd="slow" advTm="19573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4E96DCE-8C08-45A0-AD23-F7F007F3F31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7334" y="2818806"/>
            <a:ext cx="5400040" cy="216662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12650" y="1589237"/>
            <a:ext cx="8538715" cy="30808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가격적인 측면에서 일반 </a:t>
            </a:r>
            <a:r>
              <a:rPr lang="ko-KR" altLang="en-US" sz="12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이커머스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대비 강점을 가지고 있어 개인만을 위한 소비가 아닌 다른 사람을 위한 구매가 빈번하게 발생하고 있음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직사각형 46"/>
              <p:cNvSpPr/>
              <p:nvPr/>
            </p:nvSpPr>
            <p:spPr>
              <a:xfrm>
                <a:off x="3354912" y="5345942"/>
                <a:ext cx="5668805" cy="308085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altLang="ko-KR" sz="1200" b="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</m:ctrlPr>
                      </m:dPr>
                      <m:e>
                        <m:r>
                          <a:rPr lang="en-US" altLang="ko-KR" sz="1200" b="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  <m:t>𝑁𝑒𝑔𝑎𝑡𝑖𝑣𝑒</m:t>
                        </m:r>
                      </m:e>
                    </m:d>
                    <m:r>
                      <a:rPr lang="ko-KR" altLang="en-US" sz="1200" i="1" spc="-5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MyLOTTE_KR_Regular" panose="020B0500000000000000" pitchFamily="50" charset="-127"/>
                      </a:rPr>
                      <m:t>와</m:t>
                    </m:r>
                    <m:r>
                      <a:rPr lang="en-US" altLang="ko-KR" sz="1200" b="0" i="1" spc="-50" smtClean="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MyLOTTE_KR_Regular" panose="020B0500000000000000" pitchFamily="50" charset="-127"/>
                      </a:rPr>
                      <m:t>  </m:t>
                    </m:r>
                    <m:sSub>
                      <m:sSubPr>
                        <m:ctrlPr>
                          <a:rPr lang="en-US" altLang="ko-KR" sz="120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</m:ctrlPr>
                      </m:sSubPr>
                      <m:e>
                        <m:r>
                          <a:rPr lang="en-US" altLang="ko-KR" sz="1200" b="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1200" b="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200" b="0" i="1" spc="-50" smtClean="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MyLOTTE_KR_Regular" panose="020B0500000000000000" pitchFamily="50" charset="-127"/>
                      </a:rPr>
                      <m:t>(</m:t>
                    </m:r>
                    <m:r>
                      <a:rPr lang="en-US" altLang="ko-KR" sz="1200" b="0" i="1" spc="-50" smtClean="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MyLOTTE_KR_Regular" panose="020B0500000000000000" pitchFamily="50" charset="-127"/>
                      </a:rPr>
                      <m:t>𝑃𝑜𝑠𝑖𝑡𝑖𝑣𝑒</m:t>
                    </m:r>
                    <m:r>
                      <a:rPr lang="en-US" altLang="ko-KR" sz="1200" b="0" i="1" spc="-50" smtClean="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MyLOTTE_KR_Regular" panose="020B0500000000000000" pitchFamily="50" charset="-127"/>
                      </a:rPr>
                      <m:t>)</m:t>
                    </m:r>
                  </m:oMath>
                </a14:m>
                <a:r>
                  <a:rPr lang="en-US" altLang="ko-KR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 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값의 차이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sz="1200" i="1" spc="-50" smtClean="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ko-KR" sz="1200" i="1" spc="-5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MyLOTTE_KR_Regular" panose="020B0500000000000000" pitchFamily="50" charset="-127"/>
                      </a:rPr>
                      <m:t>(</m:t>
                    </m:r>
                    <m:sSub>
                      <m:sSubPr>
                        <m:ctrlPr>
                          <a:rPr lang="en-US" altLang="ko-KR" sz="1200" i="1" spc="-5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ko-KR" sz="1200" i="1" spc="-50">
                                <a:ln>
                                  <a:solidFill>
                                    <a:srgbClr val="002060">
                                      <a:alpha val="20000"/>
                                    </a:srgbClr>
                                  </a:solidFill>
                                </a:ln>
                                <a:latin typeface="Cambria Math" panose="02040503050406030204" pitchFamily="18" charset="0"/>
                                <a:ea typeface="MyLOTTE_KR_Regular" panose="020B05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i="1" spc="-50">
                                <a:ln>
                                  <a:solidFill>
                                    <a:srgbClr val="002060">
                                      <a:alpha val="20000"/>
                                    </a:srgbClr>
                                  </a:solidFill>
                                </a:ln>
                                <a:latin typeface="Cambria Math" panose="02040503050406030204" pitchFamily="18" charset="0"/>
                                <a:ea typeface="MyLOTTE_KR_Regular" panose="020B0500000000000000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b="0" i="1" spc="-50" smtClean="0">
                                <a:ln>
                                  <a:solidFill>
                                    <a:srgbClr val="002060">
                                      <a:alpha val="20000"/>
                                    </a:srgbClr>
                                  </a:solidFill>
                                </a:ln>
                                <a:latin typeface="Cambria Math" panose="02040503050406030204" pitchFamily="18" charset="0"/>
                                <a:ea typeface="MyLOTTE_KR_Regular" panose="020B0500000000000000" pitchFamily="50" charset="-127"/>
                              </a:rPr>
                              <m:t>𝑗</m:t>
                            </m:r>
                          </m:sub>
                        </m:sSub>
                        <m:r>
                          <a:rPr lang="en-US" altLang="ko-KR" sz="1200" b="0" i="1" spc="-50" smtClean="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  <m:t>−</m:t>
                        </m:r>
                        <m:r>
                          <a:rPr lang="en-US" altLang="ko-KR" sz="1200" i="1" spc="-5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  <m:t>𝑟</m:t>
                        </m:r>
                      </m:e>
                      <m:sub>
                        <m:r>
                          <a:rPr lang="en-US" altLang="ko-KR" sz="1200" i="1" spc="-5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  <m:t>𝑖</m:t>
                        </m:r>
                      </m:sub>
                    </m:sSub>
                    <m:r>
                      <a:rPr lang="en-US" altLang="ko-KR" sz="1200" i="1" spc="-5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MyLOTTE_KR_Regular" panose="020B0500000000000000" pitchFamily="50" charset="-127"/>
                      </a:rPr>
                      <m:t>)</m:t>
                    </m:r>
                    <m:r>
                      <a:rPr lang="en-US" altLang="ko-KR" sz="1200" i="1" spc="-50" smtClean="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sz="1200" b="0" i="1" spc="-50" smtClean="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 매우 작은 값이 손실 값으로 계산 됨   </a:t>
                </a:r>
                <a:endParaRPr lang="en-US" altLang="ko-KR" sz="1200" spc="-50" dirty="0">
                  <a:ln>
                    <a:solidFill>
                      <a:srgbClr val="002060">
                        <a:alpha val="20000"/>
                      </a:srgbClr>
                    </a:solidFill>
                  </a:ln>
                  <a:latin typeface="MyLOTTE_KR_Regular" panose="020B0500000000000000" pitchFamily="50" charset="-127"/>
                  <a:ea typeface="MyLOTTE_KR_Regular" panose="020B0500000000000000" pitchFamily="50" charset="-127"/>
                </a:endParaRPr>
              </a:p>
            </p:txBody>
          </p:sp>
        </mc:Choice>
        <mc:Fallback xmlns="">
          <p:sp>
            <p:nvSpPr>
              <p:cNvPr id="47" name="직사각형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4912" y="5345942"/>
                <a:ext cx="5668805" cy="308085"/>
              </a:xfrm>
              <a:prstGeom prst="rect">
                <a:avLst/>
              </a:prstGeom>
              <a:blipFill rotWithShape="0">
                <a:blip r:embed="rId6"/>
                <a:stretch>
                  <a:fillRect l="-108"/>
                </a:stretch>
              </a:blipFill>
              <a:ln w="127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직사각형 47"/>
          <p:cNvSpPr/>
          <p:nvPr/>
        </p:nvSpPr>
        <p:spPr>
          <a:xfrm>
            <a:off x="826711" y="2431915"/>
            <a:ext cx="5089354" cy="30808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기본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GRU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모델 학습 결과 상품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직사각형 48"/>
              <p:cNvSpPr/>
              <p:nvPr/>
            </p:nvSpPr>
            <p:spPr>
              <a:xfrm>
                <a:off x="6368336" y="3282003"/>
                <a:ext cx="2245340" cy="118738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>
                  <a:lnSpc>
                    <a:spcPct val="250000"/>
                  </a:lnSpc>
                </a:pP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일반 </a:t>
                </a:r>
                <a:r>
                  <a:rPr lang="ko-KR" altLang="en-US" sz="1200" spc="-50" dirty="0" err="1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이커머스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 대비 </a:t>
                </a:r>
                <a:r>
                  <a:rPr lang="en-US" altLang="ko-KR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 </a:t>
                </a:r>
              </a:p>
              <a:p>
                <a:pPr>
                  <a:lnSpc>
                    <a:spcPct val="2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ko-KR" sz="1200" i="1" spc="-50">
                            <a:ln>
                              <a:solidFill>
                                <a:srgbClr val="002060">
                                  <a:alpha val="20000"/>
                                </a:srgbClr>
                              </a:solidFill>
                            </a:ln>
                            <a:latin typeface="Cambria Math" panose="02040503050406030204" pitchFamily="18" charset="0"/>
                            <a:ea typeface="MyLOTTE_KR_Regular" panose="020B0500000000000000" pitchFamily="50" charset="-127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200" i="1" spc="-50">
                                <a:ln>
                                  <a:solidFill>
                                    <a:srgbClr val="002060">
                                      <a:alpha val="20000"/>
                                    </a:srgbClr>
                                  </a:solidFill>
                                </a:ln>
                                <a:latin typeface="Cambria Math" panose="02040503050406030204" pitchFamily="18" charset="0"/>
                                <a:ea typeface="MyLOTTE_KR_Regular" panose="020B0500000000000000" pitchFamily="50" charset="-127"/>
                              </a:rPr>
                            </m:ctrlPr>
                          </m:sSubPr>
                          <m:e>
                            <m:r>
                              <a:rPr lang="en-US" altLang="ko-KR" sz="1200" i="1" spc="-50" smtClean="0">
                                <a:ln>
                                  <a:solidFill>
                                    <a:srgbClr val="002060">
                                      <a:alpha val="20000"/>
                                    </a:srgbClr>
                                  </a:solidFill>
                                </a:ln>
                                <a:latin typeface="Cambria Math" panose="02040503050406030204" pitchFamily="18" charset="0"/>
                                <a:ea typeface="MyLOTTE_KR_Regular" panose="020B0500000000000000" pitchFamily="50" charset="-127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ko-KR" sz="1200" i="1" spc="-50" smtClean="0">
                                <a:ln>
                                  <a:solidFill>
                                    <a:srgbClr val="002060">
                                      <a:alpha val="20000"/>
                                    </a:srgbClr>
                                  </a:solidFill>
                                </a:ln>
                                <a:latin typeface="Cambria Math" panose="02040503050406030204" pitchFamily="18" charset="0"/>
                                <a:ea typeface="MyLOTTE_KR_Regular" panose="020B0500000000000000" pitchFamily="50" charset="-127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ko-KR" sz="1200" i="1" spc="-50" smtClean="0">
                        <a:ln>
                          <a:solidFill>
                            <a:srgbClr val="002060">
                              <a:alpha val="20000"/>
                            </a:srgbClr>
                          </a:solidFill>
                        </a:ln>
                        <a:latin typeface="Cambria Math" panose="02040503050406030204" pitchFamily="18" charset="0"/>
                        <a:ea typeface="MyLOTTE_KR_Regular" panose="020B0500000000000000" pitchFamily="50" charset="-127"/>
                      </a:rPr>
                      <m:t>&lt;0.25</m:t>
                    </m:r>
                  </m:oMath>
                </a14:m>
                <a:r>
                  <a:rPr lang="en-US" altLang="ko-KR" sz="1200" i="1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 </a:t>
                </a:r>
                <a:r>
                  <a:rPr lang="ko-KR" altLang="en-US" sz="1200" spc="-50" dirty="0">
                    <a:ln>
                      <a:solidFill>
                        <a:srgbClr val="002060">
                          <a:alpha val="20000"/>
                        </a:srgbClr>
                      </a:solidFill>
                    </a:ln>
                    <a:latin typeface="MyLOTTE_KR_Regular" panose="020B0500000000000000" pitchFamily="50" charset="-127"/>
                    <a:ea typeface="MyLOTTE_KR_Regular" panose="020B0500000000000000" pitchFamily="50" charset="-127"/>
                  </a:rPr>
                  <a:t>인 분포를 보이고 있음 </a:t>
                </a:r>
                <a:endParaRPr lang="en-US" altLang="ko-KR" sz="1200" spc="-50" dirty="0">
                  <a:ln>
                    <a:solidFill>
                      <a:srgbClr val="002060">
                        <a:alpha val="20000"/>
                      </a:srgbClr>
                    </a:solidFill>
                  </a:ln>
                  <a:latin typeface="MyLOTTE_KR_Regular" panose="020B0500000000000000" pitchFamily="50" charset="-127"/>
                  <a:ea typeface="MyLOTTE_KR_Regular" panose="020B0500000000000000" pitchFamily="50" charset="-127"/>
                </a:endParaRPr>
              </a:p>
              <a:p>
                <a:pPr>
                  <a:lnSpc>
                    <a:spcPct val="250000"/>
                  </a:lnSpc>
                </a:pPr>
                <a:endParaRPr lang="en-US" altLang="ko-KR" sz="1200" i="1" spc="-50" dirty="0">
                  <a:ln>
                    <a:solidFill>
                      <a:srgbClr val="002060">
                        <a:alpha val="20000"/>
                      </a:srgbClr>
                    </a:solidFill>
                  </a:ln>
                  <a:latin typeface="MyLOTTE_KR_Regular" panose="020B0500000000000000" pitchFamily="50" charset="-127"/>
                  <a:ea typeface="MyLOTTE_KR_Regular" panose="020B0500000000000000" pitchFamily="50" charset="-127"/>
                </a:endParaRPr>
              </a:p>
            </p:txBody>
          </p:sp>
        </mc:Choice>
        <mc:Fallback xmlns="">
          <p:sp>
            <p:nvSpPr>
              <p:cNvPr id="49" name="직사각형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336" y="3282003"/>
                <a:ext cx="2245340" cy="11873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2700" cap="flat" cmpd="sng" algn="ctr">
                <a:noFill/>
                <a:prstDash val="solid"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3407354" y="3287546"/>
                <a:ext cx="8659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sz="1200" i="1" spc="-50">
                              <a:ln>
                                <a:solidFill>
                                  <a:srgbClr val="002060">
                                    <a:alpha val="20000"/>
                                  </a:srgbClr>
                                </a:solidFill>
                              </a:ln>
                              <a:latin typeface="Cambria Math" panose="02040503050406030204" pitchFamily="18" charset="0"/>
                              <a:ea typeface="MyLOTTE_KR_Regular" panose="020B0500000000000000" pitchFamily="50" charset="-127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200" i="1" spc="-50">
                                  <a:ln>
                                    <a:solidFill>
                                      <a:srgbClr val="002060">
                                        <a:alpha val="20000"/>
                                      </a:srgbClr>
                                    </a:solidFill>
                                  </a:ln>
                                  <a:latin typeface="Cambria Math" panose="02040503050406030204" pitchFamily="18" charset="0"/>
                                  <a:ea typeface="MyLOTTE_KR_Regular" panose="020B0500000000000000" pitchFamily="50" charset="-127"/>
                                </a:rPr>
                              </m:ctrlPr>
                            </m:sSubPr>
                            <m:e>
                              <m:r>
                                <a:rPr lang="en-US" altLang="ko-KR" sz="1200" i="1" spc="-50">
                                  <a:ln>
                                    <a:solidFill>
                                      <a:srgbClr val="002060">
                                        <a:alpha val="20000"/>
                                      </a:srgbClr>
                                    </a:solidFill>
                                  </a:ln>
                                  <a:latin typeface="Cambria Math" panose="02040503050406030204" pitchFamily="18" charset="0"/>
                                  <a:ea typeface="MyLOTTE_KR_Regular" panose="020B0500000000000000" pitchFamily="50" charset="-127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200" i="1" spc="-50">
                                  <a:ln>
                                    <a:solidFill>
                                      <a:srgbClr val="002060">
                                        <a:alpha val="20000"/>
                                      </a:srgbClr>
                                    </a:solidFill>
                                  </a:ln>
                                  <a:latin typeface="Cambria Math" panose="02040503050406030204" pitchFamily="18" charset="0"/>
                                  <a:ea typeface="MyLOTTE_KR_Regular" panose="020B0500000000000000" pitchFamily="50" charset="-127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ko-KR" sz="1200" i="1" spc="-50">
                          <a:ln>
                            <a:solidFill>
                              <a:srgbClr val="002060">
                                <a:alpha val="20000"/>
                              </a:srgbClr>
                            </a:solidFill>
                          </a:ln>
                          <a:latin typeface="Cambria Math" panose="02040503050406030204" pitchFamily="18" charset="0"/>
                          <a:ea typeface="MyLOTTE_KR_Regular" panose="020B0500000000000000" pitchFamily="50" charset="-127"/>
                        </a:rPr>
                        <m:t>&lt;0.25</m:t>
                      </m:r>
                    </m:oMath>
                  </m:oMathPara>
                </a14:m>
                <a:endParaRPr lang="en-US" altLang="ko-KR" sz="1200" spc="-50" dirty="0">
                  <a:ln>
                    <a:solidFill>
                      <a:srgbClr val="002060">
                        <a:alpha val="20000"/>
                      </a:srgbClr>
                    </a:solidFill>
                  </a:ln>
                  <a:latin typeface="MyLOTTE_KR_Regular" panose="020B0500000000000000" pitchFamily="50" charset="-127"/>
                  <a:ea typeface="MyLOTTE_KR_Regular" panose="020B0500000000000000" pitchFamily="50" charset="-127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354" y="3287546"/>
                <a:ext cx="86594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그림 49">
            <a:extLst>
              <a:ext uri="{FF2B5EF4-FFF2-40B4-BE49-F238E27FC236}">
                <a16:creationId xmlns:a16="http://schemas.microsoft.com/office/drawing/2014/main" id="{85E3E78D-5B80-4A2E-97E0-C291355337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338" y="5190610"/>
            <a:ext cx="2842262" cy="669832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512650" y="1907837"/>
            <a:ext cx="5089354" cy="30808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동일 고객 유형에 대해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다양한 구매 패턴 발생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가능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644943" y="5931508"/>
            <a:ext cx="7872268" cy="54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rgbClr val="FF0000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유사한 값들의 차이를 잘 구분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하고 이를 학습할 수 있는 손실함수 적용 필요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rgbClr val="FF0000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419333" y="2361890"/>
            <a:ext cx="8323488" cy="281224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rgbClr val="D94D4D">
                    <a:alpha val="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34" charset="-127"/>
              <a:ea typeface="MyLOTTE_KR_Medium" panose="020B0600000000000000" pitchFamily="34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4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손실함수 개선을 통한 모델 최적화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471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997"/>
    </mc:Choice>
    <mc:Fallback xmlns="">
      <p:transition spd="slow" advTm="73997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390947" y="1566195"/>
            <a:ext cx="5929613" cy="30808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손실함수로 제안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: Weighted Hyperbolic Tangent based BPR (W-HTBPR)</a:t>
            </a:r>
          </a:p>
        </p:txBody>
      </p:sp>
      <p:pic>
        <p:nvPicPr>
          <p:cNvPr id="50" name="그림 49"/>
          <p:cNvPicPr/>
          <p:nvPr/>
        </p:nvPicPr>
        <p:blipFill>
          <a:blip r:embed="rId3"/>
          <a:stretch>
            <a:fillRect/>
          </a:stretch>
        </p:blipFill>
        <p:spPr>
          <a:xfrm>
            <a:off x="933745" y="2386025"/>
            <a:ext cx="3284027" cy="2186854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1" name="그림 50"/>
          <p:cNvPicPr/>
          <p:nvPr/>
        </p:nvPicPr>
        <p:blipFill>
          <a:blip r:embed="rId4"/>
          <a:stretch>
            <a:fillRect/>
          </a:stretch>
        </p:blipFill>
        <p:spPr>
          <a:xfrm>
            <a:off x="4771638" y="2390734"/>
            <a:ext cx="3284027" cy="218685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52" name="직사각형 51"/>
          <p:cNvSpPr/>
          <p:nvPr/>
        </p:nvSpPr>
        <p:spPr>
          <a:xfrm>
            <a:off x="7259180" y="3222637"/>
            <a:ext cx="557268" cy="30808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최대 </a:t>
            </a:r>
            <a:r>
              <a:rPr lang="en-US" altLang="ko-KR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4</a:t>
            </a:r>
            <a:r>
              <a:rPr lang="ko-KR" altLang="en-US" sz="1200" i="1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배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2633702" y="3463278"/>
                <a:ext cx="152849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&lt;</m:t>
                      </m:r>
                      <m:func>
                        <m:func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ko-KR" altLang="en-US" sz="1200" i="0">
                              <a:latin typeface="Cambria Math" panose="02040503050406030204" pitchFamily="18" charset="0"/>
                            </a:rPr>
                            <m:t>sigmoid</m:t>
                          </m:r>
                        </m:fName>
                        <m:e>
                          <m:d>
                            <m:d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702" y="3463278"/>
                <a:ext cx="1528495" cy="276999"/>
              </a:xfrm>
              <a:prstGeom prst="rect">
                <a:avLst/>
              </a:prstGeom>
              <a:blipFill rotWithShape="0">
                <a:blip r:embed="rId7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2681152" y="3748256"/>
                <a:ext cx="143552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  <a:ea typeface="휴먼명조"/>
                        <a:cs typeface="바탕" panose="02030600000101010101" pitchFamily="18" charset="-127"/>
                      </a:rPr>
                      <m:t>−</m:t>
                    </m:r>
                    <m:r>
                      <a:rPr lang="en-US" altLang="ko-KR" sz="1200">
                        <a:effectLst/>
                        <a:latin typeface="Cambria Math" panose="02040503050406030204" pitchFamily="18" charset="0"/>
                        <a:ea typeface="휴먼명조"/>
                        <a:cs typeface="바탕" panose="02030600000101010101" pitchFamily="18" charset="-127"/>
                      </a:rPr>
                      <m:t>1&lt;</m:t>
                    </m:r>
                    <m:func>
                      <m:funcPr>
                        <m:ctrlPr>
                          <a:rPr lang="ko-KR" altLang="ko-KR" sz="12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바탕" panose="02030600000101010101" pitchFamily="18" charset="-127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ko-KR" sz="1200">
                            <a:effectLst/>
                            <a:latin typeface="Cambria Math" panose="02040503050406030204" pitchFamily="18" charset="0"/>
                            <a:ea typeface="휴먼명조"/>
                            <a:cs typeface="바탕" panose="02030600000101010101" pitchFamily="18" charset="-127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ko-KR" altLang="ko-KR" sz="12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바탕" panose="02030600000101010101" pitchFamily="18" charset="-127"/>
                              </a:rPr>
                            </m:ctrlPr>
                          </m:dPr>
                          <m:e>
                            <m:r>
                              <a:rPr lang="en-US" altLang="ko-KR" sz="1200" i="1">
                                <a:effectLst/>
                                <a:latin typeface="Cambria Math" panose="02040503050406030204" pitchFamily="18" charset="0"/>
                                <a:ea typeface="휴먼명조"/>
                                <a:cs typeface="바탕" panose="02030600000101010101" pitchFamily="18" charset="-127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altLang="ko-KR" sz="1200" i="1">
                        <a:effectLst/>
                        <a:latin typeface="Cambria Math" panose="02040503050406030204" pitchFamily="18" charset="0"/>
                        <a:ea typeface="휴먼명조"/>
                        <a:cs typeface="바탕" panose="02030600000101010101" pitchFamily="18" charset="-127"/>
                      </a:rPr>
                      <m:t>&lt;1</m:t>
                    </m:r>
                  </m:oMath>
                </a14:m>
                <a:r>
                  <a:rPr lang="en-US" altLang="ko-KR" sz="1200" dirty="0">
                    <a:effectLst/>
                    <a:latin typeface="휴먼명조"/>
                    <a:cs typeface="Times New Roman" panose="02020603050405020304" pitchFamily="18" charset="0"/>
                  </a:rPr>
                  <a:t> </a:t>
                </a:r>
                <a:endParaRPr lang="ko-KR" altLang="en-US" sz="120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1152" y="3748256"/>
                <a:ext cx="1435521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직선 화살표 연결선 4"/>
          <p:cNvCxnSpPr/>
          <p:nvPr/>
        </p:nvCxnSpPr>
        <p:spPr>
          <a:xfrm>
            <a:off x="7187370" y="2560542"/>
            <a:ext cx="0" cy="1359243"/>
          </a:xfrm>
          <a:prstGeom prst="straightConnector1">
            <a:avLst/>
          </a:prstGeom>
          <a:ln>
            <a:solidFill>
              <a:srgbClr val="FF575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867432" y="4997038"/>
            <a:ext cx="7634845" cy="30808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 특성을 반영한 다양한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Input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변수 추가 및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Negative sample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이 추가된 모델에서 학습된 값의 매우 작은 차이를 잘 학습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50050" y="2109327"/>
            <a:ext cx="8159482" cy="2685094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rgbClr val="D94D4D">
                    <a:alpha val="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34" charset="-127"/>
              <a:ea typeface="MyLOTTE_KR_Medium" panose="020B0600000000000000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900060B6-FB67-43EE-91E9-33C2DB868DC2}"/>
              </a:ext>
            </a:extLst>
          </p:cNvPr>
          <p:cNvSpPr/>
          <p:nvPr/>
        </p:nvSpPr>
        <p:spPr>
          <a:xfrm>
            <a:off x="2172760" y="2439789"/>
            <a:ext cx="1019973" cy="1830085"/>
          </a:xfrm>
          <a:prstGeom prst="rect">
            <a:avLst/>
          </a:prstGeom>
          <a:solidFill>
            <a:schemeClr val="accent4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00060B6-FB67-43EE-91E9-33C2DB868DC2}"/>
              </a:ext>
            </a:extLst>
          </p:cNvPr>
          <p:cNvSpPr/>
          <p:nvPr/>
        </p:nvSpPr>
        <p:spPr>
          <a:xfrm>
            <a:off x="5997704" y="2488652"/>
            <a:ext cx="1019973" cy="1866870"/>
          </a:xfrm>
          <a:prstGeom prst="rect">
            <a:avLst/>
          </a:prstGeom>
          <a:solidFill>
            <a:schemeClr val="accent4">
              <a:lumMod val="40000"/>
              <a:lumOff val="6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직사각형 3"/>
              <p:cNvSpPr/>
              <p:nvPr/>
            </p:nvSpPr>
            <p:spPr>
              <a:xfrm>
                <a:off x="737284" y="5579014"/>
                <a:ext cx="7236941" cy="4650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𝐻𝑇𝐵𝑃𝑅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ko-KR" alt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ko-KR" alt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>
                        <a:latin typeface="Cambria Math" panose="02040503050406030204" pitchFamily="18" charset="0"/>
                      </a:rPr>
                      <m:t>)+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𝑡𝑎𝑛h</m:t>
                    </m:r>
                    <m:sSup>
                      <m:sSupPr>
                        <m:ctrlPr>
                          <a:rPr lang="ko-KR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ko-KR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endChr m:val=""/>
                                <m:ctrlP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ko-KR" alt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d>
                          </m:e>
                          <m:sub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r>
                          <a:rPr lang="ko-KR" alt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ko-KR" alt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" name="직사각형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84" y="5579014"/>
                <a:ext cx="7236941" cy="465064"/>
              </a:xfrm>
              <a:prstGeom prst="rect">
                <a:avLst/>
              </a:prstGeom>
              <a:blipFill rotWithShape="0">
                <a:blip r:embed="rId9"/>
                <a:stretch>
                  <a:fillRect t="-85526" b="-138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7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손실함수 개선을 통한 모델 최적화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074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56"/>
    </mc:Choice>
    <mc:Fallback xmlns="">
      <p:transition spd="slow" advTm="60556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34" name="사다리꼴 33">
            <a:extLst>
              <a:ext uri="{FF2B5EF4-FFF2-40B4-BE49-F238E27FC236}">
                <a16:creationId xmlns:a16="http://schemas.microsoft.com/office/drawing/2014/main" id="{1CC7C418-A94F-4852-8396-F8D3ADF0357C}"/>
              </a:ext>
            </a:extLst>
          </p:cNvPr>
          <p:cNvSpPr/>
          <p:nvPr/>
        </p:nvSpPr>
        <p:spPr>
          <a:xfrm rot="16200000">
            <a:off x="4131981" y="3884155"/>
            <a:ext cx="2772000" cy="388800"/>
          </a:xfrm>
          <a:prstGeom prst="trapezoid">
            <a:avLst>
              <a:gd name="adj" fmla="val 50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885A3E-D694-4C4B-BD65-81B2A825E0B7}"/>
              </a:ext>
            </a:extLst>
          </p:cNvPr>
          <p:cNvSpPr/>
          <p:nvPr/>
        </p:nvSpPr>
        <p:spPr>
          <a:xfrm>
            <a:off x="6182488" y="2473054"/>
            <a:ext cx="388883" cy="31920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D3F672-F642-4A29-ACC7-34DEB2FA1DE4}"/>
              </a:ext>
            </a:extLst>
          </p:cNvPr>
          <p:cNvSpPr txBox="1"/>
          <p:nvPr/>
        </p:nvSpPr>
        <p:spPr>
          <a:xfrm rot="5400000">
            <a:off x="4430904" y="3947749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Feedforward Layer</a:t>
            </a:r>
            <a:endParaRPr lang="ko-KR" altLang="en-US" sz="11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4FE5C7-5A73-47B5-A679-4AAE28AF148F}"/>
              </a:ext>
            </a:extLst>
          </p:cNvPr>
          <p:cNvSpPr txBox="1"/>
          <p:nvPr/>
        </p:nvSpPr>
        <p:spPr>
          <a:xfrm rot="5400000">
            <a:off x="5293058" y="4000291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Output Item Score</a:t>
            </a:r>
            <a:endParaRPr lang="ko-KR" altLang="en-US" sz="1100" dirty="0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094DEBE-6118-4DF0-A5DE-9BBAAB2F3773}"/>
              </a:ext>
            </a:extLst>
          </p:cNvPr>
          <p:cNvCxnSpPr>
            <a:stCxn id="36" idx="0"/>
            <a:endCxn id="35" idx="1"/>
          </p:cNvCxnSpPr>
          <p:nvPr/>
        </p:nvCxnSpPr>
        <p:spPr>
          <a:xfrm flipV="1">
            <a:off x="5651833" y="4069103"/>
            <a:ext cx="530655" cy="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0BA5D2A-B962-4151-9114-FAC2E605CE27}"/>
              </a:ext>
            </a:extLst>
          </p:cNvPr>
          <p:cNvSpPr/>
          <p:nvPr/>
        </p:nvSpPr>
        <p:spPr>
          <a:xfrm rot="5400000">
            <a:off x="6744652" y="2935683"/>
            <a:ext cx="1342420" cy="38888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BE89DC09-A6BC-417E-B610-FA4EA14DA505}"/>
              </a:ext>
            </a:extLst>
          </p:cNvPr>
          <p:cNvSpPr/>
          <p:nvPr/>
        </p:nvSpPr>
        <p:spPr>
          <a:xfrm rot="5400000">
            <a:off x="7237896" y="2530008"/>
            <a:ext cx="355107" cy="3551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28C77D7-5547-4D76-975C-88376AAC82F6}"/>
              </a:ext>
            </a:extLst>
          </p:cNvPr>
          <p:cNvSpPr/>
          <p:nvPr/>
        </p:nvSpPr>
        <p:spPr>
          <a:xfrm rot="5400000">
            <a:off x="7198509" y="2581299"/>
            <a:ext cx="514950" cy="299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item1</a:t>
            </a: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FD272009-94E6-49A0-A93E-4F3AA4E926B2}"/>
              </a:ext>
            </a:extLst>
          </p:cNvPr>
          <p:cNvSpPr/>
          <p:nvPr/>
        </p:nvSpPr>
        <p:spPr>
          <a:xfrm rot="5400000">
            <a:off x="7229643" y="3406412"/>
            <a:ext cx="355107" cy="3551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52DFF6-E6D2-47ED-A001-AD3B13B40155}"/>
              </a:ext>
            </a:extLst>
          </p:cNvPr>
          <p:cNvSpPr txBox="1"/>
          <p:nvPr/>
        </p:nvSpPr>
        <p:spPr>
          <a:xfrm rot="5400000">
            <a:off x="7189165" y="3010886"/>
            <a:ext cx="55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2EDB3DC-8A43-41BA-8B23-C7BDD1706555}"/>
              </a:ext>
            </a:extLst>
          </p:cNvPr>
          <p:cNvSpPr txBox="1"/>
          <p:nvPr/>
        </p:nvSpPr>
        <p:spPr>
          <a:xfrm rot="5400000">
            <a:off x="5953162" y="3048494"/>
            <a:ext cx="1837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Target in mini-batch</a:t>
            </a:r>
            <a:endParaRPr lang="ko-KR" altLang="en-US" sz="1200" dirty="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40720EB-DE85-4B07-90DC-89B793C418BF}"/>
              </a:ext>
            </a:extLst>
          </p:cNvPr>
          <p:cNvSpPr/>
          <p:nvPr/>
        </p:nvSpPr>
        <p:spPr>
          <a:xfrm rot="5400000">
            <a:off x="7134164" y="3454198"/>
            <a:ext cx="643641" cy="299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item50</a:t>
            </a:r>
          </a:p>
        </p:txBody>
      </p:sp>
      <p:sp>
        <p:nvSpPr>
          <p:cNvPr id="46" name="더하기 기호 1">
            <a:extLst>
              <a:ext uri="{FF2B5EF4-FFF2-40B4-BE49-F238E27FC236}">
                <a16:creationId xmlns:a16="http://schemas.microsoft.com/office/drawing/2014/main" id="{34C9B147-B273-4889-A065-FA8FA2895D31}"/>
              </a:ext>
            </a:extLst>
          </p:cNvPr>
          <p:cNvSpPr/>
          <p:nvPr/>
        </p:nvSpPr>
        <p:spPr>
          <a:xfrm>
            <a:off x="7252501" y="3921097"/>
            <a:ext cx="296011" cy="296011"/>
          </a:xfrm>
          <a:prstGeom prst="mathPlus">
            <a:avLst>
              <a:gd name="adj1" fmla="val 317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7AE9425-B75A-485E-8667-44C0C5DF0D96}"/>
              </a:ext>
            </a:extLst>
          </p:cNvPr>
          <p:cNvSpPr/>
          <p:nvPr/>
        </p:nvSpPr>
        <p:spPr>
          <a:xfrm rot="5400000">
            <a:off x="6744652" y="4800581"/>
            <a:ext cx="1342420" cy="388883"/>
          </a:xfrm>
          <a:prstGeom prst="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066599A3-CEFB-4A21-8DE4-0C47AA9B78BB}"/>
              </a:ext>
            </a:extLst>
          </p:cNvPr>
          <p:cNvSpPr/>
          <p:nvPr/>
        </p:nvSpPr>
        <p:spPr>
          <a:xfrm rot="5400000">
            <a:off x="7237896" y="4394906"/>
            <a:ext cx="355107" cy="3551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FF0B95C-5C88-4999-8CB4-E9936A909D44}"/>
              </a:ext>
            </a:extLst>
          </p:cNvPr>
          <p:cNvSpPr/>
          <p:nvPr/>
        </p:nvSpPr>
        <p:spPr>
          <a:xfrm rot="5400000">
            <a:off x="7198509" y="4446197"/>
            <a:ext cx="514950" cy="299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item1</a:t>
            </a: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BD0BFD92-BA62-4FD0-A81E-0D55FFA3DADA}"/>
              </a:ext>
            </a:extLst>
          </p:cNvPr>
          <p:cNvSpPr/>
          <p:nvPr/>
        </p:nvSpPr>
        <p:spPr>
          <a:xfrm rot="5400000">
            <a:off x="7229643" y="5271310"/>
            <a:ext cx="355107" cy="3551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7514A4-6CD0-43A5-B8A6-090C5267D3DB}"/>
              </a:ext>
            </a:extLst>
          </p:cNvPr>
          <p:cNvSpPr txBox="1"/>
          <p:nvPr/>
        </p:nvSpPr>
        <p:spPr>
          <a:xfrm rot="5400000">
            <a:off x="7189165" y="4875784"/>
            <a:ext cx="55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236DBFC-B122-46AD-8975-367001231023}"/>
              </a:ext>
            </a:extLst>
          </p:cNvPr>
          <p:cNvSpPr txBox="1"/>
          <p:nvPr/>
        </p:nvSpPr>
        <p:spPr>
          <a:xfrm rot="5400000">
            <a:off x="5953162" y="4793200"/>
            <a:ext cx="1837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Add negative sample</a:t>
            </a:r>
          </a:p>
          <a:p>
            <a:pPr algn="ctr"/>
            <a:r>
              <a:rPr lang="en-US" altLang="ko-KR" sz="1200" dirty="0"/>
              <a:t>→ Coverage</a:t>
            </a:r>
            <a:endParaRPr lang="ko-KR" altLang="en-US" sz="1200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A0A53292-3A6A-4BDF-8E71-BC6FB8C832A3}"/>
              </a:ext>
            </a:extLst>
          </p:cNvPr>
          <p:cNvSpPr/>
          <p:nvPr/>
        </p:nvSpPr>
        <p:spPr>
          <a:xfrm rot="5400000">
            <a:off x="7190395" y="5312809"/>
            <a:ext cx="514950" cy="299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itemk</a:t>
            </a:r>
            <a:endParaRPr lang="en-US" altLang="ko-KR" sz="10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9634CF8-43CE-455A-8DF0-3CA8FB30DC57}"/>
              </a:ext>
            </a:extLst>
          </p:cNvPr>
          <p:cNvSpPr/>
          <p:nvPr/>
        </p:nvSpPr>
        <p:spPr>
          <a:xfrm>
            <a:off x="6049477" y="2170500"/>
            <a:ext cx="1716826" cy="37720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D5584A5-8C06-410C-AA81-E037CBB38249}"/>
                  </a:ext>
                </a:extLst>
              </p:cNvPr>
              <p:cNvSpPr txBox="1"/>
              <p:nvPr/>
            </p:nvSpPr>
            <p:spPr>
              <a:xfrm>
                <a:off x="5705082" y="1840781"/>
                <a:ext cx="2333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400" i="1" dirty="0"/>
                        <m:t>Loss</m:t>
                      </m:r>
                      <m:r>
                        <m:rPr>
                          <m:nor/>
                        </m:rPr>
                        <a:rPr lang="en-US" altLang="ko-KR" sz="1400" i="1" dirty="0"/>
                        <m:t> :</m:t>
                      </m:r>
                      <m:r>
                        <m:rPr>
                          <m:nor/>
                        </m:rPr>
                        <a:rPr lang="en-US" altLang="ko-KR" sz="1400" i="1" dirty="0"/>
                        <m:t>Weighted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𝑇𝐵𝑃𝑅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D5584A5-8C06-410C-AA81-E037CBB3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5082" y="1840781"/>
                <a:ext cx="2333198" cy="307777"/>
              </a:xfrm>
              <a:prstGeom prst="rect">
                <a:avLst/>
              </a:prstGeom>
              <a:blipFill rotWithShape="0"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직사각형 56"/>
          <p:cNvSpPr/>
          <p:nvPr/>
        </p:nvSpPr>
        <p:spPr>
          <a:xfrm>
            <a:off x="770666" y="1739884"/>
            <a:ext cx="4246072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GRU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학습 결과 고객이 클릭한 상품 대비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Coverage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높은 상품 수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0117717-FD81-425F-878F-DD0722AC43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261"/>
          <a:stretch/>
        </p:blipFill>
        <p:spPr>
          <a:xfrm>
            <a:off x="893440" y="2060741"/>
            <a:ext cx="3353073" cy="21610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C89C4710-ECFC-42D6-9126-B2B5469243BC}"/>
                  </a:ext>
                </a:extLst>
              </p:cNvPr>
              <p:cNvSpPr/>
              <p:nvPr/>
            </p:nvSpPr>
            <p:spPr>
              <a:xfrm>
                <a:off x="916371" y="5324549"/>
                <a:ext cx="2655759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200" dirty="0"/>
                  <a:t>Sampling probability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ko-KR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𝐶𝑜𝑣𝑒𝑟𝑎𝑔𝑒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𝛼</m:t>
                        </m:r>
                      </m:sup>
                    </m:sSup>
                  </m:oMath>
                </a14:m>
                <a:r>
                  <a:rPr lang="en-US" altLang="ko-KR" sz="1200" dirty="0"/>
                  <a:t>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Alpha = 0 :  uniform </a:t>
                </a:r>
              </a:p>
              <a:p>
                <a:pPr marL="171450" indent="-1714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200" dirty="0"/>
                  <a:t>Alpha = 1 : Coverage based 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xmlns="" id="{C89C4710-ECFC-42D6-9126-B2B546924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71" y="5324549"/>
                <a:ext cx="2655759" cy="923330"/>
              </a:xfrm>
              <a:prstGeom prst="rect">
                <a:avLst/>
              </a:prstGeom>
              <a:blipFill rotWithShape="0">
                <a:blip r:embed="rId7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직사각형 59"/>
          <p:cNvSpPr/>
          <p:nvPr/>
        </p:nvSpPr>
        <p:spPr>
          <a:xfrm>
            <a:off x="719313" y="4251509"/>
            <a:ext cx="4237046" cy="99700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Coverage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기반 상품을 샘플링하여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고객이 관심을 가질만한 상품이지만 상품을 인지하지 못한 경우 포함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학습할 수 있도록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Negative sample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추가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664046" y="1654010"/>
            <a:ext cx="4138507" cy="256012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rgbClr val="D94D4D">
                    <a:alpha val="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34" charset="-127"/>
              <a:ea typeface="MyLOTTE_KR_Medium" panose="020B0600000000000000" pitchFamily="34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5016738" y="1654010"/>
            <a:ext cx="3432888" cy="468912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rgbClr val="D94D4D">
                    <a:alpha val="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34" charset="-127"/>
              <a:ea typeface="MyLOTTE_KR_Medium" panose="020B0600000000000000" pitchFamily="34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4203089" cy="357352"/>
            <a:chOff x="646485" y="1132250"/>
            <a:chExt cx="15626787" cy="393914"/>
          </a:xfrm>
        </p:grpSpPr>
        <p:sp>
          <p:nvSpPr>
            <p:cNvPr id="33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0" y="1132250"/>
              <a:ext cx="1559187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Coverage</a:t>
              </a:r>
              <a:r>
                <a:rPr lang="ko-KR" altLang="en-US" sz="1500" b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기반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Negative sample </a:t>
              </a:r>
              <a:r>
                <a:rPr lang="ko-KR" altLang="en-US" sz="1500" b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추가 </a:t>
              </a:r>
              <a:endParaRPr lang="ko-KR" altLang="en-US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92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74"/>
    </mc:Choice>
    <mc:Fallback xmlns="">
      <p:transition spd="slow" advTm="26374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116" name="직사각형 115"/>
          <p:cNvSpPr/>
          <p:nvPr/>
        </p:nvSpPr>
        <p:spPr>
          <a:xfrm>
            <a:off x="688393" y="1581665"/>
            <a:ext cx="7771867" cy="4934465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rgbClr val="D94D4D">
                    <a:alpha val="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34" charset="-127"/>
              <a:ea typeface="MyLOTTE_KR_Medium" panose="020B0600000000000000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4E1CE2A-5030-4E07-B111-0795F821FF6D}"/>
              </a:ext>
            </a:extLst>
          </p:cNvPr>
          <p:cNvSpPr/>
          <p:nvPr/>
        </p:nvSpPr>
        <p:spPr>
          <a:xfrm>
            <a:off x="1892342" y="4273563"/>
            <a:ext cx="388883" cy="1101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05EF5D6-4F76-478F-B851-50F46A5CAA8B}"/>
              </a:ext>
            </a:extLst>
          </p:cNvPr>
          <p:cNvSpPr/>
          <p:nvPr/>
        </p:nvSpPr>
        <p:spPr>
          <a:xfrm>
            <a:off x="1908465" y="3023251"/>
            <a:ext cx="388883" cy="11013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사다리꼴 61">
            <a:extLst>
              <a:ext uri="{FF2B5EF4-FFF2-40B4-BE49-F238E27FC236}">
                <a16:creationId xmlns:a16="http://schemas.microsoft.com/office/drawing/2014/main" id="{0819E2BD-11DA-4C2A-B8B5-7E54C910D1DD}"/>
              </a:ext>
            </a:extLst>
          </p:cNvPr>
          <p:cNvSpPr/>
          <p:nvPr/>
        </p:nvSpPr>
        <p:spPr>
          <a:xfrm rot="5400000">
            <a:off x="1215938" y="3035414"/>
            <a:ext cx="1761381" cy="388800"/>
          </a:xfrm>
          <a:prstGeom prst="trapezoid">
            <a:avLst>
              <a:gd name="adj" fmla="val 50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7" name="직선 화살표 연결선 116">
            <a:extLst>
              <a:ext uri="{FF2B5EF4-FFF2-40B4-BE49-F238E27FC236}">
                <a16:creationId xmlns:a16="http://schemas.microsoft.com/office/drawing/2014/main" id="{57C3AC90-E011-4088-8226-BE0DE5877D7B}"/>
              </a:ext>
            </a:extLst>
          </p:cNvPr>
          <p:cNvCxnSpPr>
            <a:cxnSpLocks/>
            <a:stCxn id="119" idx="0"/>
          </p:cNvCxnSpPr>
          <p:nvPr/>
        </p:nvCxnSpPr>
        <p:spPr>
          <a:xfrm flipV="1">
            <a:off x="1496043" y="3171576"/>
            <a:ext cx="452635" cy="4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6CA59B8E-F1D9-4E55-BEDC-C1FD9283B383}"/>
              </a:ext>
            </a:extLst>
          </p:cNvPr>
          <p:cNvSpPr/>
          <p:nvPr/>
        </p:nvSpPr>
        <p:spPr>
          <a:xfrm>
            <a:off x="1179150" y="2276133"/>
            <a:ext cx="388883" cy="180166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8FF9A969-AEE1-4F3F-8C7B-BE74C5B2525E}"/>
              </a:ext>
            </a:extLst>
          </p:cNvPr>
          <p:cNvSpPr txBox="1"/>
          <p:nvPr/>
        </p:nvSpPr>
        <p:spPr>
          <a:xfrm rot="5400000">
            <a:off x="546212" y="3045243"/>
            <a:ext cx="16380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Add Item indices</a:t>
            </a:r>
            <a:endParaRPr lang="ko-KR" altLang="en-US" sz="1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4D68078-D89A-4B9D-8865-4DF6B0862406}"/>
                  </a:ext>
                </a:extLst>
              </p:cNvPr>
              <p:cNvSpPr txBox="1"/>
              <p:nvPr/>
            </p:nvSpPr>
            <p:spPr>
              <a:xfrm>
                <a:off x="2936002" y="1755881"/>
                <a:ext cx="1830335" cy="325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𝐼𝑡𝑒𝑚</m:t>
                              </m:r>
                            </m:e>
                            <m:sub>
                              <m:r>
                                <a:rPr lang="en-US" altLang="ko-KR" sz="14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400" i="1" dirty="0">
                              <a:latin typeface="Cambria Math" panose="02040503050406030204" pitchFamily="18" charset="0"/>
                            </a:rPr>
                            <m:t>𝑇𝑖𝑚𝑒</m:t>
                          </m:r>
                          <m:r>
                            <m:rPr>
                              <m:nor/>
                            </m:rPr>
                            <a:rPr lang="ko-KR" altLang="en-US" sz="1400" dirty="0"/>
                            <m:t> </m:t>
                          </m:r>
                        </m:e>
                        <m:sub>
                          <m:r>
                            <a:rPr lang="en-US" altLang="ko-KR" sz="1400" b="0" i="1" dirty="0" smtClean="0"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</m:sub>
                      </m:sSub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4D68078-D89A-4B9D-8865-4DF6B086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002" y="1755881"/>
                <a:ext cx="1830335" cy="325282"/>
              </a:xfrm>
              <a:prstGeom prst="rect">
                <a:avLst/>
              </a:prstGeom>
              <a:blipFill rotWithShape="0">
                <a:blip r:embed="rId5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>
            <a:extLst>
              <a:ext uri="{FF2B5EF4-FFF2-40B4-BE49-F238E27FC236}">
                <a16:creationId xmlns:a16="http://schemas.microsoft.com/office/drawing/2014/main" id="{451B7551-7E3A-40FB-AB28-29286D195244}"/>
              </a:ext>
            </a:extLst>
          </p:cNvPr>
          <p:cNvSpPr txBox="1"/>
          <p:nvPr/>
        </p:nvSpPr>
        <p:spPr>
          <a:xfrm rot="5400000">
            <a:off x="1014911" y="3222579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One hot encoding</a:t>
            </a:r>
            <a:endParaRPr lang="ko-KR" altLang="en-US" sz="1100" dirty="0"/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1B445B79-9E31-48DF-92C5-CFECB33B824F}"/>
              </a:ext>
            </a:extLst>
          </p:cNvPr>
          <p:cNvCxnSpPr>
            <a:cxnSpLocks/>
            <a:stCxn id="62" idx="0"/>
          </p:cNvCxnSpPr>
          <p:nvPr/>
        </p:nvCxnSpPr>
        <p:spPr>
          <a:xfrm>
            <a:off x="2291029" y="3229815"/>
            <a:ext cx="440219" cy="941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3" name="사다리꼴 122">
            <a:extLst>
              <a:ext uri="{FF2B5EF4-FFF2-40B4-BE49-F238E27FC236}">
                <a16:creationId xmlns:a16="http://schemas.microsoft.com/office/drawing/2014/main" id="{52F43FB5-DDFB-4FE0-AD5B-DDDA0E0DB5AE}"/>
              </a:ext>
            </a:extLst>
          </p:cNvPr>
          <p:cNvSpPr/>
          <p:nvPr/>
        </p:nvSpPr>
        <p:spPr>
          <a:xfrm rot="5400000">
            <a:off x="1215507" y="4953713"/>
            <a:ext cx="1761381" cy="388800"/>
          </a:xfrm>
          <a:prstGeom prst="trapezoid">
            <a:avLst>
              <a:gd name="adj" fmla="val 50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0F823EB3-4E07-4DFF-BF64-FD9524B5C2AA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1567602" y="5083051"/>
            <a:ext cx="304594" cy="4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5" name="직사각형 124">
            <a:extLst>
              <a:ext uri="{FF2B5EF4-FFF2-40B4-BE49-F238E27FC236}">
                <a16:creationId xmlns:a16="http://schemas.microsoft.com/office/drawing/2014/main" id="{BBBAC49F-FD65-4042-80C0-54B737469025}"/>
              </a:ext>
            </a:extLst>
          </p:cNvPr>
          <p:cNvSpPr/>
          <p:nvPr/>
        </p:nvSpPr>
        <p:spPr>
          <a:xfrm>
            <a:off x="1178719" y="4233924"/>
            <a:ext cx="388883" cy="179488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05281E56-0CD3-454D-8FBA-24387C9D468C}"/>
              </a:ext>
            </a:extLst>
          </p:cNvPr>
          <p:cNvSpPr txBox="1"/>
          <p:nvPr/>
        </p:nvSpPr>
        <p:spPr>
          <a:xfrm rot="5400000">
            <a:off x="274421" y="5088472"/>
            <a:ext cx="21745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Departure diff </a:t>
            </a:r>
            <a:endParaRPr lang="ko-KR" altLang="en-US" sz="1100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8495344-A6A0-490F-A59B-FFDA0E27A060}"/>
              </a:ext>
            </a:extLst>
          </p:cNvPr>
          <p:cNvSpPr txBox="1"/>
          <p:nvPr/>
        </p:nvSpPr>
        <p:spPr>
          <a:xfrm rot="5400000">
            <a:off x="1014480" y="4984356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One hot encoding</a:t>
            </a:r>
            <a:endParaRPr lang="ko-KR" altLang="en-US" sz="1100" dirty="0"/>
          </a:p>
        </p:txBody>
      </p:sp>
      <p:cxnSp>
        <p:nvCxnSpPr>
          <p:cNvPr id="128" name="직선 화살표 연결선 127">
            <a:extLst>
              <a:ext uri="{FF2B5EF4-FFF2-40B4-BE49-F238E27FC236}">
                <a16:creationId xmlns:a16="http://schemas.microsoft.com/office/drawing/2014/main" id="{B1E49079-5E02-41F7-8905-052F407607FC}"/>
              </a:ext>
            </a:extLst>
          </p:cNvPr>
          <p:cNvCxnSpPr>
            <a:cxnSpLocks/>
            <a:stCxn id="123" idx="0"/>
          </p:cNvCxnSpPr>
          <p:nvPr/>
        </p:nvCxnSpPr>
        <p:spPr>
          <a:xfrm flipV="1">
            <a:off x="2290598" y="4256546"/>
            <a:ext cx="470891" cy="891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9" name="사다리꼴 128">
            <a:extLst>
              <a:ext uri="{FF2B5EF4-FFF2-40B4-BE49-F238E27FC236}">
                <a16:creationId xmlns:a16="http://schemas.microsoft.com/office/drawing/2014/main" id="{6E3C5556-5FBC-47E5-8892-FFAE7EB611F7}"/>
              </a:ext>
            </a:extLst>
          </p:cNvPr>
          <p:cNvSpPr/>
          <p:nvPr/>
        </p:nvSpPr>
        <p:spPr>
          <a:xfrm rot="5400000">
            <a:off x="1591542" y="4027460"/>
            <a:ext cx="2701361" cy="388800"/>
          </a:xfrm>
          <a:prstGeom prst="trapezoid">
            <a:avLst>
              <a:gd name="adj" fmla="val 50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사다리꼴 129">
            <a:extLst>
              <a:ext uri="{FF2B5EF4-FFF2-40B4-BE49-F238E27FC236}">
                <a16:creationId xmlns:a16="http://schemas.microsoft.com/office/drawing/2014/main" id="{1CC7C418-A94F-4852-8396-F8D3ADF0357C}"/>
              </a:ext>
            </a:extLst>
          </p:cNvPr>
          <p:cNvSpPr/>
          <p:nvPr/>
        </p:nvSpPr>
        <p:spPr>
          <a:xfrm rot="16200000">
            <a:off x="4443181" y="4062778"/>
            <a:ext cx="2772000" cy="388800"/>
          </a:xfrm>
          <a:prstGeom prst="trapezoid">
            <a:avLst>
              <a:gd name="adj" fmla="val 5063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5AF988FB-F649-4500-BC09-F02D4B1C8302}"/>
              </a:ext>
            </a:extLst>
          </p:cNvPr>
          <p:cNvSpPr/>
          <p:nvPr/>
        </p:nvSpPr>
        <p:spPr>
          <a:xfrm>
            <a:off x="3626644" y="3185792"/>
            <a:ext cx="388883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2498B6C-737A-4C4D-9ED8-5FC8E8DAE2DD}"/>
              </a:ext>
            </a:extLst>
          </p:cNvPr>
          <p:cNvSpPr/>
          <p:nvPr/>
        </p:nvSpPr>
        <p:spPr>
          <a:xfrm>
            <a:off x="4320326" y="3185792"/>
            <a:ext cx="388883" cy="212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89885A3E-D694-4C4B-BD65-81B2A825E0B7}"/>
              </a:ext>
            </a:extLst>
          </p:cNvPr>
          <p:cNvSpPr/>
          <p:nvPr/>
        </p:nvSpPr>
        <p:spPr>
          <a:xfrm>
            <a:off x="6493688" y="2651677"/>
            <a:ext cx="388883" cy="31920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E737DA6-8979-4F32-871E-F36AB020506F}"/>
              </a:ext>
            </a:extLst>
          </p:cNvPr>
          <p:cNvSpPr txBox="1"/>
          <p:nvPr/>
        </p:nvSpPr>
        <p:spPr>
          <a:xfrm rot="5400000">
            <a:off x="1865802" y="4106591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Concatenate</a:t>
            </a:r>
            <a:endParaRPr lang="ko-KR" altLang="en-US" sz="1100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36605A81-BE2E-4A1D-9491-C237E2685D69}"/>
              </a:ext>
            </a:extLst>
          </p:cNvPr>
          <p:cNvSpPr txBox="1"/>
          <p:nvPr/>
        </p:nvSpPr>
        <p:spPr>
          <a:xfrm rot="5400000">
            <a:off x="2723021" y="4106591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GRU Layer</a:t>
            </a:r>
            <a:endParaRPr lang="ko-KR" altLang="en-US" sz="1100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5E16721-F2B7-47A1-8D4A-8E593D28B905}"/>
              </a:ext>
            </a:extLst>
          </p:cNvPr>
          <p:cNvSpPr txBox="1"/>
          <p:nvPr/>
        </p:nvSpPr>
        <p:spPr>
          <a:xfrm rot="5400000">
            <a:off x="3424643" y="4106591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GRU Layer</a:t>
            </a:r>
            <a:endParaRPr lang="ko-KR" altLang="en-US" sz="1100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5D51767A-8771-49CA-B39B-AECEEFED5D80}"/>
              </a:ext>
            </a:extLst>
          </p:cNvPr>
          <p:cNvSpPr txBox="1"/>
          <p:nvPr/>
        </p:nvSpPr>
        <p:spPr>
          <a:xfrm rot="5400000">
            <a:off x="4201702" y="4082775"/>
            <a:ext cx="21802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0D3F672-F642-4A29-ACC7-34DEB2FA1DE4}"/>
              </a:ext>
            </a:extLst>
          </p:cNvPr>
          <p:cNvSpPr txBox="1"/>
          <p:nvPr/>
        </p:nvSpPr>
        <p:spPr>
          <a:xfrm rot="5400000">
            <a:off x="4742104" y="4126372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Feedforward Layer</a:t>
            </a:r>
            <a:endParaRPr lang="ko-KR" altLang="en-US" sz="11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ED4FE5C7-5A73-47B5-A679-4AAE28AF148F}"/>
              </a:ext>
            </a:extLst>
          </p:cNvPr>
          <p:cNvSpPr txBox="1"/>
          <p:nvPr/>
        </p:nvSpPr>
        <p:spPr>
          <a:xfrm rot="5400000">
            <a:off x="5604258" y="4178914"/>
            <a:ext cx="2180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Output Item Score</a:t>
            </a:r>
            <a:endParaRPr lang="ko-KR" altLang="en-US" sz="1100" dirty="0"/>
          </a:p>
        </p:txBody>
      </p:sp>
      <p:cxnSp>
        <p:nvCxnSpPr>
          <p:cNvPr id="140" name="직선 화살표 연결선 139">
            <a:extLst>
              <a:ext uri="{FF2B5EF4-FFF2-40B4-BE49-F238E27FC236}">
                <a16:creationId xmlns:a16="http://schemas.microsoft.com/office/drawing/2014/main" id="{1258B1E1-5719-42D9-A58D-54A3AACBFE3B}"/>
              </a:ext>
            </a:extLst>
          </p:cNvPr>
          <p:cNvCxnSpPr>
            <a:cxnSpLocks/>
          </p:cNvCxnSpPr>
          <p:nvPr/>
        </p:nvCxnSpPr>
        <p:spPr>
          <a:xfrm>
            <a:off x="3180613" y="4169673"/>
            <a:ext cx="411145" cy="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A9F65FA8-28AB-48BC-82DC-4DD84201FD0F}"/>
              </a:ext>
            </a:extLst>
          </p:cNvPr>
          <p:cNvCxnSpPr>
            <a:cxnSpLocks/>
          </p:cNvCxnSpPr>
          <p:nvPr/>
        </p:nvCxnSpPr>
        <p:spPr>
          <a:xfrm>
            <a:off x="5377023" y="4252053"/>
            <a:ext cx="272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1B28B2B2-2817-4FE6-9C10-2E5DE2FE0B39}"/>
              </a:ext>
            </a:extLst>
          </p:cNvPr>
          <p:cNvCxnSpPr>
            <a:stCxn id="131" idx="3"/>
            <a:endCxn id="132" idx="1"/>
          </p:cNvCxnSpPr>
          <p:nvPr/>
        </p:nvCxnSpPr>
        <p:spPr>
          <a:xfrm>
            <a:off x="4015527" y="4247792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AEC7B5B0-AE40-4D95-B33D-7C19812AF075}"/>
              </a:ext>
            </a:extLst>
          </p:cNvPr>
          <p:cNvCxnSpPr>
            <a:cxnSpLocks/>
            <a:stCxn id="132" idx="3"/>
          </p:cNvCxnSpPr>
          <p:nvPr/>
        </p:nvCxnSpPr>
        <p:spPr>
          <a:xfrm>
            <a:off x="4709209" y="4247792"/>
            <a:ext cx="304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4" name="직선 화살표 연결선 143">
            <a:extLst>
              <a:ext uri="{FF2B5EF4-FFF2-40B4-BE49-F238E27FC236}">
                <a16:creationId xmlns:a16="http://schemas.microsoft.com/office/drawing/2014/main" id="{F094DEBE-6118-4DF0-A5DE-9BBAAB2F3773}"/>
              </a:ext>
            </a:extLst>
          </p:cNvPr>
          <p:cNvCxnSpPr>
            <a:stCxn id="138" idx="0"/>
            <a:endCxn id="133" idx="1"/>
          </p:cNvCxnSpPr>
          <p:nvPr/>
        </p:nvCxnSpPr>
        <p:spPr>
          <a:xfrm flipV="1">
            <a:off x="5963033" y="4247726"/>
            <a:ext cx="530655" cy="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5" name="직사각형 144">
            <a:extLst>
              <a:ext uri="{FF2B5EF4-FFF2-40B4-BE49-F238E27FC236}">
                <a16:creationId xmlns:a16="http://schemas.microsoft.com/office/drawing/2014/main" id="{C0BA5D2A-B962-4151-9114-FAC2E605CE27}"/>
              </a:ext>
            </a:extLst>
          </p:cNvPr>
          <p:cNvSpPr/>
          <p:nvPr/>
        </p:nvSpPr>
        <p:spPr>
          <a:xfrm rot="5400000">
            <a:off x="7055852" y="3114306"/>
            <a:ext cx="1342420" cy="38888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BE89DC09-A6BC-417E-B610-FA4EA14DA505}"/>
              </a:ext>
            </a:extLst>
          </p:cNvPr>
          <p:cNvSpPr/>
          <p:nvPr/>
        </p:nvSpPr>
        <p:spPr>
          <a:xfrm rot="5400000">
            <a:off x="7549096" y="2708631"/>
            <a:ext cx="355107" cy="3551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28C77D7-5547-4D76-975C-88376AAC82F6}"/>
              </a:ext>
            </a:extLst>
          </p:cNvPr>
          <p:cNvSpPr/>
          <p:nvPr/>
        </p:nvSpPr>
        <p:spPr>
          <a:xfrm rot="5400000">
            <a:off x="7509709" y="2759922"/>
            <a:ext cx="514950" cy="299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item1</a:t>
            </a:r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FD272009-94E6-49A0-A93E-4F3AA4E926B2}"/>
              </a:ext>
            </a:extLst>
          </p:cNvPr>
          <p:cNvSpPr/>
          <p:nvPr/>
        </p:nvSpPr>
        <p:spPr>
          <a:xfrm rot="5400000">
            <a:off x="7540843" y="3585035"/>
            <a:ext cx="355107" cy="355107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1C52DFF6-E6D2-47ED-A001-AD3B13B40155}"/>
              </a:ext>
            </a:extLst>
          </p:cNvPr>
          <p:cNvSpPr txBox="1"/>
          <p:nvPr/>
        </p:nvSpPr>
        <p:spPr>
          <a:xfrm rot="5400000">
            <a:off x="7500365" y="3189509"/>
            <a:ext cx="55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12EDB3DC-8A43-41BA-8B23-C7BDD1706555}"/>
              </a:ext>
            </a:extLst>
          </p:cNvPr>
          <p:cNvSpPr txBox="1"/>
          <p:nvPr/>
        </p:nvSpPr>
        <p:spPr>
          <a:xfrm rot="5400000">
            <a:off x="6264362" y="3227117"/>
            <a:ext cx="1837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Target in mini-batch</a:t>
            </a:r>
            <a:endParaRPr lang="ko-KR" altLang="en-US" sz="1200" dirty="0"/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340720EB-DE85-4B07-90DC-89B793C418BF}"/>
              </a:ext>
            </a:extLst>
          </p:cNvPr>
          <p:cNvSpPr/>
          <p:nvPr/>
        </p:nvSpPr>
        <p:spPr>
          <a:xfrm rot="5400000">
            <a:off x="7445364" y="3632821"/>
            <a:ext cx="643641" cy="299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item50</a:t>
            </a:r>
          </a:p>
        </p:txBody>
      </p:sp>
      <p:sp>
        <p:nvSpPr>
          <p:cNvPr id="152" name="더하기 기호 1">
            <a:extLst>
              <a:ext uri="{FF2B5EF4-FFF2-40B4-BE49-F238E27FC236}">
                <a16:creationId xmlns:a16="http://schemas.microsoft.com/office/drawing/2014/main" id="{34C9B147-B273-4889-A065-FA8FA2895D31}"/>
              </a:ext>
            </a:extLst>
          </p:cNvPr>
          <p:cNvSpPr/>
          <p:nvPr/>
        </p:nvSpPr>
        <p:spPr>
          <a:xfrm>
            <a:off x="7563701" y="4099720"/>
            <a:ext cx="296011" cy="296011"/>
          </a:xfrm>
          <a:prstGeom prst="mathPlus">
            <a:avLst>
              <a:gd name="adj1" fmla="val 3172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C7AE9425-B75A-485E-8667-44C0C5DF0D96}"/>
              </a:ext>
            </a:extLst>
          </p:cNvPr>
          <p:cNvSpPr/>
          <p:nvPr/>
        </p:nvSpPr>
        <p:spPr>
          <a:xfrm rot="5400000">
            <a:off x="7055852" y="4979204"/>
            <a:ext cx="1342420" cy="388883"/>
          </a:xfrm>
          <a:prstGeom prst="rect">
            <a:avLst/>
          </a:prstGeom>
          <a:noFill/>
          <a:ln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066599A3-CEFB-4A21-8DE4-0C47AA9B78BB}"/>
              </a:ext>
            </a:extLst>
          </p:cNvPr>
          <p:cNvSpPr/>
          <p:nvPr/>
        </p:nvSpPr>
        <p:spPr>
          <a:xfrm rot="5400000">
            <a:off x="7549096" y="4573529"/>
            <a:ext cx="355107" cy="3551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직사각형 154">
            <a:extLst>
              <a:ext uri="{FF2B5EF4-FFF2-40B4-BE49-F238E27FC236}">
                <a16:creationId xmlns:a16="http://schemas.microsoft.com/office/drawing/2014/main" id="{7FF0B95C-5C88-4999-8CB4-E9936A909D44}"/>
              </a:ext>
            </a:extLst>
          </p:cNvPr>
          <p:cNvSpPr/>
          <p:nvPr/>
        </p:nvSpPr>
        <p:spPr>
          <a:xfrm rot="5400000">
            <a:off x="7509709" y="4624820"/>
            <a:ext cx="514950" cy="299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/>
              <a:t>item1</a:t>
            </a:r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BD0BFD92-BA62-4FD0-A81E-0D55FFA3DADA}"/>
              </a:ext>
            </a:extLst>
          </p:cNvPr>
          <p:cNvSpPr/>
          <p:nvPr/>
        </p:nvSpPr>
        <p:spPr>
          <a:xfrm rot="5400000">
            <a:off x="7540843" y="5449933"/>
            <a:ext cx="355107" cy="3551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717514A4-6CD0-43A5-B8A6-090C5267D3DB}"/>
              </a:ext>
            </a:extLst>
          </p:cNvPr>
          <p:cNvSpPr txBox="1"/>
          <p:nvPr/>
        </p:nvSpPr>
        <p:spPr>
          <a:xfrm rot="5400000">
            <a:off x="7500365" y="5054407"/>
            <a:ext cx="558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/>
              <a:t>…</a:t>
            </a:r>
            <a:endParaRPr lang="ko-KR" altLang="en-US" sz="1600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3236DBFC-B122-46AD-8975-367001231023}"/>
              </a:ext>
            </a:extLst>
          </p:cNvPr>
          <p:cNvSpPr txBox="1"/>
          <p:nvPr/>
        </p:nvSpPr>
        <p:spPr>
          <a:xfrm rot="5400000">
            <a:off x="6264362" y="4971823"/>
            <a:ext cx="1837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Add negative sample</a:t>
            </a:r>
          </a:p>
          <a:p>
            <a:pPr algn="ctr"/>
            <a:r>
              <a:rPr lang="en-US" altLang="ko-KR" sz="1200" dirty="0"/>
              <a:t>→ Coverage</a:t>
            </a:r>
            <a:endParaRPr lang="ko-KR" altLang="en-US" sz="1200" dirty="0"/>
          </a:p>
        </p:txBody>
      </p:sp>
      <p:sp>
        <p:nvSpPr>
          <p:cNvPr id="159" name="직사각형 158">
            <a:extLst>
              <a:ext uri="{FF2B5EF4-FFF2-40B4-BE49-F238E27FC236}">
                <a16:creationId xmlns:a16="http://schemas.microsoft.com/office/drawing/2014/main" id="{A0A53292-3A6A-4BDF-8E71-BC6FB8C832A3}"/>
              </a:ext>
            </a:extLst>
          </p:cNvPr>
          <p:cNvSpPr/>
          <p:nvPr/>
        </p:nvSpPr>
        <p:spPr>
          <a:xfrm rot="5400000">
            <a:off x="7501595" y="5491432"/>
            <a:ext cx="514950" cy="299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dirty="0" err="1"/>
              <a:t>itemk</a:t>
            </a:r>
            <a:endParaRPr lang="en-US" altLang="ko-KR" sz="1000" dirty="0"/>
          </a:p>
        </p:txBody>
      </p:sp>
      <p:sp>
        <p:nvSpPr>
          <p:cNvPr id="162" name="직사각형 161">
            <a:extLst>
              <a:ext uri="{FF2B5EF4-FFF2-40B4-BE49-F238E27FC236}">
                <a16:creationId xmlns:a16="http://schemas.microsoft.com/office/drawing/2014/main" id="{5BDD8089-0645-47C4-BCFE-1D8D200D3F9C}"/>
              </a:ext>
            </a:extLst>
          </p:cNvPr>
          <p:cNvSpPr/>
          <p:nvPr/>
        </p:nvSpPr>
        <p:spPr>
          <a:xfrm>
            <a:off x="1069660" y="2196218"/>
            <a:ext cx="620898" cy="3924957"/>
          </a:xfrm>
          <a:prstGeom prst="rect">
            <a:avLst/>
          </a:prstGeom>
          <a:noFill/>
          <a:ln w="127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직사각형 162">
            <a:extLst>
              <a:ext uri="{FF2B5EF4-FFF2-40B4-BE49-F238E27FC236}">
                <a16:creationId xmlns:a16="http://schemas.microsoft.com/office/drawing/2014/main" id="{29634CF8-43CE-455A-8DF0-3CA8FB30DC57}"/>
              </a:ext>
            </a:extLst>
          </p:cNvPr>
          <p:cNvSpPr/>
          <p:nvPr/>
        </p:nvSpPr>
        <p:spPr>
          <a:xfrm>
            <a:off x="6360677" y="2349123"/>
            <a:ext cx="1716826" cy="377205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9D5584A5-8C06-410C-AA81-E037CBB38249}"/>
                  </a:ext>
                </a:extLst>
              </p:cNvPr>
              <p:cNvSpPr txBox="1"/>
              <p:nvPr/>
            </p:nvSpPr>
            <p:spPr>
              <a:xfrm>
                <a:off x="6016282" y="2019404"/>
                <a:ext cx="23331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1400" i="1" dirty="0"/>
                        <m:t>Loss</m:t>
                      </m:r>
                      <m:r>
                        <m:rPr>
                          <m:nor/>
                        </m:rPr>
                        <a:rPr lang="en-US" altLang="ko-KR" sz="1400" i="1" dirty="0"/>
                        <m:t> :</m:t>
                      </m:r>
                      <m:r>
                        <m:rPr>
                          <m:nor/>
                        </m:rPr>
                        <a:rPr lang="en-US" altLang="ko-KR" sz="1400" i="1" dirty="0"/>
                        <m:t>Weighted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400" i="1" dirty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400" b="0" i="1" dirty="0" smtClean="0">
                          <a:latin typeface="Cambria Math" panose="02040503050406030204" pitchFamily="18" charset="0"/>
                        </a:rPr>
                        <m:t>𝑇𝐵𝑃𝑅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D5584A5-8C06-410C-AA81-E037CBB38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282" y="2019404"/>
                <a:ext cx="2333198" cy="307777"/>
              </a:xfrm>
              <a:prstGeom prst="rect">
                <a:avLst/>
              </a:prstGeom>
              <a:blipFill rotWithShape="0"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5" name="연결선: 꺾임 19">
            <a:extLst>
              <a:ext uri="{FF2B5EF4-FFF2-40B4-BE49-F238E27FC236}">
                <a16:creationId xmlns:a16="http://schemas.microsoft.com/office/drawing/2014/main" id="{90A754E4-C5BF-4C2E-80E2-4395EBF9B3ED}"/>
              </a:ext>
            </a:extLst>
          </p:cNvPr>
          <p:cNvCxnSpPr>
            <a:cxnSpLocks/>
            <a:stCxn id="120" idx="1"/>
            <a:endCxn id="162" idx="0"/>
          </p:cNvCxnSpPr>
          <p:nvPr/>
        </p:nvCxnSpPr>
        <p:spPr>
          <a:xfrm rot="10800000" flipV="1">
            <a:off x="1380110" y="1918522"/>
            <a:ext cx="1555893" cy="277696"/>
          </a:xfrm>
          <a:prstGeom prst="bentConnector2">
            <a:avLst/>
          </a:prstGeom>
          <a:ln w="127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67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최종 제안 모델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9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71"/>
    </mc:Choice>
    <mc:Fallback xmlns="">
      <p:transition spd="slow" advTm="3527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21098" y="2008797"/>
          <a:ext cx="3703768" cy="24861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8518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구분</a:t>
                      </a:r>
                      <a:endParaRPr lang="ko-KR" sz="1050" kern="100" dirty="0">
                        <a:solidFill>
                          <a:schemeClr val="bg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200" kern="100" dirty="0">
                          <a:solidFill>
                            <a:schemeClr val="bg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내용</a:t>
                      </a:r>
                      <a:endParaRPr lang="ko-KR" sz="1050" kern="100" dirty="0">
                        <a:solidFill>
                          <a:schemeClr val="bg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6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채널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WEB (PC/MOBILE)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데이터 기간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2019.12.01 ~ 2019.12.31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총 상품 클릭 로그 수 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7,865,245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총 세션 수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1,557,259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총 카테고리 수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1,221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6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총 </a:t>
                      </a: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Item </a:t>
                      </a:r>
                      <a:r>
                        <a:rPr lang="ko-KR" sz="1100" kern="10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수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81,982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6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상품 </a:t>
                      </a:r>
                      <a:r>
                        <a:rPr lang="en-US" sz="1100" kern="10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View time </a:t>
                      </a:r>
                      <a:r>
                        <a:rPr lang="ko-KR" sz="1100" kern="10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정보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평균 </a:t>
                      </a: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0.71</a:t>
                      </a:r>
                      <a:r>
                        <a:rPr lang="ko-KR" sz="1100" kern="10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분 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2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페이지 특성 수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3,261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621098" y="4791963"/>
          <a:ext cx="4230990" cy="123109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10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7200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bg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구분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bg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세션 수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bg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클릭 수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Train dataset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  <a:cs typeface="+mn-cs"/>
                        </a:rPr>
                        <a:t>(12.01 ~ 12.19)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591,305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4,326,968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200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  <a:cs typeface="+mn-cs"/>
                        </a:rPr>
                        <a:t>Test dataset</a:t>
                      </a:r>
                    </a:p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1100" kern="100" dirty="0">
                          <a:solidFill>
                            <a:schemeClr val="tx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  <a:cs typeface="+mn-cs"/>
                        </a:rPr>
                        <a:t>(12.20 ~ 12.31)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  <a:cs typeface="+mn-cs"/>
                        </a:rPr>
                        <a:t>353,076</a:t>
                      </a:r>
                      <a:endParaRPr lang="ko-KR" sz="1100" kern="100">
                        <a:solidFill>
                          <a:schemeClr val="tx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2,761,042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48335" y="1623003"/>
            <a:ext cx="3249294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면세점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WEB (PC/Mobile)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로그 데이터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9070849-EDA1-4275-B04B-DE30D5A1E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758" y="2012416"/>
            <a:ext cx="3750284" cy="248255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FF471FCA-12FB-4875-A293-6374B93147FA}"/>
              </a:ext>
            </a:extLst>
          </p:cNvPr>
          <p:cNvSpPr/>
          <p:nvPr/>
        </p:nvSpPr>
        <p:spPr>
          <a:xfrm>
            <a:off x="5149990" y="2188907"/>
            <a:ext cx="243318" cy="1927119"/>
          </a:xfrm>
          <a:prstGeom prst="ellipse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792540" y="2481989"/>
            <a:ext cx="1964191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세션 별 상품 클릭 </a:t>
            </a:r>
            <a:r>
              <a:rPr lang="en-US" altLang="ko-KR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</a:t>
            </a:r>
            <a:r>
              <a:rPr lang="ko-KR" altLang="en-US" sz="1200" i="1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 미만 제외 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50159" y="4916785"/>
            <a:ext cx="2848952" cy="87144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en-US" altLang="ko-KR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Train data </a:t>
            </a: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데이터 내</a:t>
            </a:r>
            <a:r>
              <a:rPr lang="en-US" altLang="ko-KR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존재하지 않는 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상품 클릭 데이터 제외 </a:t>
            </a:r>
            <a:r>
              <a:rPr lang="en-US" altLang="ko-KR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4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데이터 상세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- </a:t>
              </a:r>
              <a:r>
                <a:rPr lang="en-US" altLang="ko-KR" sz="1500" b="1" dirty="0" err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DutyFree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8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96"/>
    </mc:Choice>
    <mc:Fallback xmlns="">
      <p:transition spd="slow" advTm="21396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2552884" y="4167336"/>
          <a:ext cx="4230990" cy="1067661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4101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01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06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887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bg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구분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bg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세션 수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100" kern="100" dirty="0">
                          <a:solidFill>
                            <a:schemeClr val="bg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클릭 수</a:t>
                      </a:r>
                      <a:endParaRPr lang="ko-KR" sz="1000" kern="100" dirty="0">
                        <a:solidFill>
                          <a:schemeClr val="bg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88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Train dataset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7,990,018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31,744,233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887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  <a:cs typeface="+mn-cs"/>
                        </a:rPr>
                        <a:t>Test dataset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  <a:cs typeface="+mn-cs"/>
                        </a:rPr>
                        <a:t>1,997,887</a:t>
                      </a:r>
                      <a:endParaRPr lang="ko-KR" sz="1100" kern="100" dirty="0">
                        <a:solidFill>
                          <a:schemeClr val="tx1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+mn-cs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  <a:latin typeface="MyLOTTE_KR_Regular" panose="020B0500000000000000" pitchFamily="50" charset="-127"/>
                          <a:ea typeface="MyLOTTE_KR_Regular" panose="020B0500000000000000" pitchFamily="50" charset="-127"/>
                        </a:rPr>
                        <a:t>7,934,563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Regular" panose="020B0500000000000000" pitchFamily="50" charset="-127"/>
                        <a:ea typeface="MyLOTTE_KR_Regular" panose="020B0500000000000000" pitchFamily="50" charset="-127"/>
                        <a:cs typeface="굴림" panose="020B0600000101010101" pitchFamily="50" charset="-127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16053" y="1623003"/>
            <a:ext cx="7511894" cy="35735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“A sequence of click events performed by some user during a typical session in an e-commerce website”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4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데이터 상세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– </a:t>
              </a:r>
              <a:r>
                <a:rPr lang="en-US" altLang="ko-KR" sz="1500" b="1" dirty="0" err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RecSys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Challenge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2015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B29BBE5-0EFD-4D82-A026-1F89D6A45652}"/>
              </a:ext>
            </a:extLst>
          </p:cNvPr>
          <p:cNvSpPr/>
          <p:nvPr/>
        </p:nvSpPr>
        <p:spPr>
          <a:xfrm>
            <a:off x="1110610" y="2509080"/>
            <a:ext cx="7115538" cy="1111314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면세점과 동일하게 데이터 처리 후 실험 진행 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marL="228600" indent="-228600" algn="ctr">
              <a:lnSpc>
                <a:spcPct val="200000"/>
              </a:lnSpc>
              <a:buAutoNum type="arabicParenR"/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세션 별 상품 클릭 </a:t>
            </a:r>
            <a:r>
              <a:rPr lang="en-US" altLang="ko-KR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</a:t>
            </a: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 미만 제외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marL="228600" indent="-228600" algn="ctr">
              <a:lnSpc>
                <a:spcPct val="200000"/>
              </a:lnSpc>
              <a:buAutoNum type="arabicParenR"/>
            </a:pPr>
            <a:r>
              <a:rPr lang="en-US" altLang="ko-KR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Train data </a:t>
            </a: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내 존재하지 않는 상품 클릭 데이터 제외 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06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37"/>
    </mc:Choice>
    <mc:Fallback xmlns="">
      <p:transition spd="slow" advTm="10237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741244" y="2314856"/>
                <a:ext cx="4493741" cy="4929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ko-KR" altLang="en-US" sz="12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1" i="0" smtClean="0">
                              <a:latin typeface="Cambria Math" panose="02040503050406030204" pitchFamily="18" charset="0"/>
                            </a:rPr>
                            <m:t>상위</m:t>
                          </m:r>
                          <m:r>
                            <a:rPr lang="ko-KR" altLang="en-US" sz="12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1200" b="1" i="0" smtClean="0">
                              <a:latin typeface="Cambria Math" panose="02040503050406030204" pitchFamily="18" charset="0"/>
                            </a:rPr>
                            <m:t>𝐊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내에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적합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상품이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추천된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횟수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전체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1" i="0">
                              <a:latin typeface="Cambria Math" panose="02040503050406030204" pitchFamily="18" charset="0"/>
                            </a:rPr>
                            <m:t>추천수</m:t>
                          </m:r>
                        </m:den>
                      </m:f>
                    </m:oMath>
                  </m:oMathPara>
                </a14:m>
                <a:endParaRPr lang="ko-KR" altLang="en-US" sz="1200" b="1" dirty="0">
                  <a:latin typeface="MyLOTTE_KR_Regular" panose="020B0500000000000000" pitchFamily="50" charset="-127"/>
                  <a:ea typeface="MyLOTTE_KR_Regular" panose="020B0500000000000000" pitchFamily="50" charset="-127"/>
                </a:endParaRPr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244" y="2314856"/>
                <a:ext cx="4493741" cy="492955"/>
              </a:xfrm>
              <a:prstGeom prst="rect">
                <a:avLst/>
              </a:prstGeom>
              <a:blipFill rotWithShape="0"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1203628" y="3547273"/>
                <a:ext cx="1563698" cy="618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𝑀𝑅𝑅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ko-KR" altLang="en-US" sz="12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ko-KR" alt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ko-KR" altLang="en-US" sz="1200" i="0"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  <m:e>
                          <m:f>
                            <m:fPr>
                              <m:ctrlPr>
                                <a:rPr lang="ko-KR" alt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ko-KR" altLang="en-US" sz="1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628" y="3547273"/>
                <a:ext cx="1563698" cy="61895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/>
          <p:cNvSpPr/>
          <p:nvPr/>
        </p:nvSpPr>
        <p:spPr>
          <a:xfrm>
            <a:off x="741244" y="1855292"/>
            <a:ext cx="6615146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1. </a:t>
            </a:r>
            <a:r>
              <a:rPr lang="en-US" altLang="ko-KR" sz="12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Recall@K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: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전체 추천 중 추천 결과값의 상위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K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내에 적합 상품이 추천된 횟수에 대한 비율 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41244" y="3065869"/>
            <a:ext cx="6615146" cy="29789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2. MRR@K :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단순 상위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K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내에 있는지 여부가 아닌 순위에 대한 결과값도 함께 평가하기 위한 지표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89523" y="4625778"/>
            <a:ext cx="7438929" cy="91685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실제 학습된 추천 모델을 기반으로 추천 화면을 구성 시 단순히 사용자에게 적합한 상품인지를 판단하는 것 외에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상위 순위에 노출되는지에 대한 정보는 실제 환경에서 매우 중요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89522" y="5635075"/>
            <a:ext cx="7438929" cy="57944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2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가지 성능 측정 지표를 모두 고려하여 모델 평가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1759" y="1642452"/>
            <a:ext cx="8103830" cy="2725268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rgbClr val="D94D4D">
                    <a:alpha val="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34" charset="-127"/>
              <a:ea typeface="MyLOTTE_KR_Medium" panose="020B0600000000000000" pitchFamily="34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3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모델 성능 평가지표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65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8"/>
    </mc:Choice>
    <mc:Fallback xmlns="">
      <p:transition spd="slow" advTm="11058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33" y="1484987"/>
            <a:ext cx="4324280" cy="262957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042248" y="1783848"/>
            <a:ext cx="3814118" cy="80468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단순 상품관 연관성 정보 및 행렬 분해를 통한 상품 예측은 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상품 추천 시스템 모델로 활용 시 성능 향상에 한계 존재 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46445" y="1921353"/>
            <a:ext cx="4436067" cy="509761"/>
          </a:xfrm>
          <a:prstGeom prst="rect">
            <a:avLst/>
          </a:prstGeom>
          <a:noFill/>
          <a:ln>
            <a:solidFill>
              <a:srgbClr val="FF57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59435" y="3437434"/>
            <a:ext cx="4436066" cy="534605"/>
          </a:xfrm>
          <a:prstGeom prst="rect">
            <a:avLst/>
          </a:prstGeom>
          <a:noFill/>
          <a:ln>
            <a:solidFill>
              <a:srgbClr val="FF57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4912716" y="3211992"/>
            <a:ext cx="3737014" cy="67712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일반 </a:t>
            </a:r>
            <a:r>
              <a:rPr lang="ko-KR" altLang="en-US" sz="1200" i="1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이커머스에서</a:t>
            </a: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자주 활용되고 있는 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2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카테고리 정보를 추가할 경우 모델 성능이 급격하게 낮아짐 </a:t>
            </a:r>
            <a:endParaRPr lang="en-US" altLang="ko-KR" sz="12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21" name="그림 20"/>
          <p:cNvPicPr/>
          <p:nvPr/>
        </p:nvPicPr>
        <p:blipFill>
          <a:blip r:embed="rId4"/>
          <a:stretch>
            <a:fillRect/>
          </a:stretch>
        </p:blipFill>
        <p:spPr>
          <a:xfrm>
            <a:off x="422120" y="4583461"/>
            <a:ext cx="4899524" cy="1840994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538423" y="4258190"/>
            <a:ext cx="1891729" cy="31298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1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각 상품의 카테고리 </a:t>
            </a:r>
            <a:r>
              <a:rPr lang="ko-KR" altLang="en-US" sz="11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간 </a:t>
            </a:r>
            <a:r>
              <a:rPr lang="en-US" altLang="ko-KR" sz="11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Similarity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310381" y="4197998"/>
            <a:ext cx="5134830" cy="2370086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>
              <a:ln>
                <a:solidFill>
                  <a:srgbClr val="D94D4D">
                    <a:alpha val="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34" charset="-127"/>
              <a:ea typeface="MyLOTTE_KR_Medium" panose="020B0600000000000000" pitchFamily="34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445211" y="4414683"/>
            <a:ext cx="3509320" cy="101896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선물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대리구매 등 개인 외 다른사람을 위한 구매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=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다양한 구매 패턴 발생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Category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간의 유사성 대부분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0.1 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미만으로 매우 낮아짐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57640" y="5554804"/>
            <a:ext cx="3298726" cy="7605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Category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를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input</a:t>
            </a: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변수로 활용했을 경우 학습 성능이 현저하게 떨어지는 결과를 가져옴 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4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Baseline </a:t>
              </a:r>
              <a:r>
                <a:rPr lang="ko-KR" altLang="en-US" sz="1500" b="1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실험 결과 </a:t>
              </a:r>
              <a:endParaRPr lang="ko-KR" altLang="en-US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368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08"/>
    </mc:Choice>
    <mc:Fallback xmlns="">
      <p:transition spd="slow" advTm="330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9C76843-BBF5-4359-8132-FFA64104AFAE}"/>
              </a:ext>
            </a:extLst>
          </p:cNvPr>
          <p:cNvSpPr/>
          <p:nvPr/>
        </p:nvSpPr>
        <p:spPr>
          <a:xfrm>
            <a:off x="712813" y="1923969"/>
            <a:ext cx="7715751" cy="405347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 dirty="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1.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분석이란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?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447903" y="1120760"/>
            <a:ext cx="4242579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빅데이터 분석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8799B8-66CA-41EF-8685-607F0DB05ACF}"/>
              </a:ext>
            </a:extLst>
          </p:cNvPr>
          <p:cNvSpPr/>
          <p:nvPr/>
        </p:nvSpPr>
        <p:spPr>
          <a:xfrm>
            <a:off x="900921" y="2100868"/>
            <a:ext cx="109539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AI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355B7EA-D2CD-4BF7-AA65-0F6F6D82DD91}"/>
              </a:ext>
            </a:extLst>
          </p:cNvPr>
          <p:cNvSpPr/>
          <p:nvPr/>
        </p:nvSpPr>
        <p:spPr>
          <a:xfrm>
            <a:off x="1021036" y="2754254"/>
            <a:ext cx="142686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알파고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2C5127F-D766-4B9D-882D-7172BA1E8725}"/>
              </a:ext>
            </a:extLst>
          </p:cNvPr>
          <p:cNvSpPr/>
          <p:nvPr/>
        </p:nvSpPr>
        <p:spPr>
          <a:xfrm>
            <a:off x="751489" y="3499011"/>
            <a:ext cx="142686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데이터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8759FE-DA5A-4ACD-966E-2AFB9D049C5D}"/>
              </a:ext>
            </a:extLst>
          </p:cNvPr>
          <p:cNvSpPr/>
          <p:nvPr/>
        </p:nvSpPr>
        <p:spPr>
          <a:xfrm>
            <a:off x="953162" y="4157979"/>
            <a:ext cx="142686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통계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90BE02-1873-423D-AA21-D7F4AB54BC3C}"/>
              </a:ext>
            </a:extLst>
          </p:cNvPr>
          <p:cNvSpPr/>
          <p:nvPr/>
        </p:nvSpPr>
        <p:spPr>
          <a:xfrm>
            <a:off x="2268282" y="2175494"/>
            <a:ext cx="142686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Machine learning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DCBD722-700E-454C-80CB-9AE88605E24F}"/>
              </a:ext>
            </a:extLst>
          </p:cNvPr>
          <p:cNvSpPr/>
          <p:nvPr/>
        </p:nvSpPr>
        <p:spPr>
          <a:xfrm>
            <a:off x="2509405" y="3073345"/>
            <a:ext cx="142686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Deep learning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65128F-1518-4EE5-AE2D-602B922208C1}"/>
              </a:ext>
            </a:extLst>
          </p:cNvPr>
          <p:cNvSpPr/>
          <p:nvPr/>
        </p:nvSpPr>
        <p:spPr>
          <a:xfrm>
            <a:off x="2447903" y="5177781"/>
            <a:ext cx="142686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Classification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5DF1FB8-E6B7-4A68-8296-8859AD49C400}"/>
              </a:ext>
            </a:extLst>
          </p:cNvPr>
          <p:cNvSpPr/>
          <p:nvPr/>
        </p:nvSpPr>
        <p:spPr>
          <a:xfrm>
            <a:off x="3004815" y="4586790"/>
            <a:ext cx="142686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Regression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0A231C-861B-4964-BAA9-591ACB4A6B42}"/>
              </a:ext>
            </a:extLst>
          </p:cNvPr>
          <p:cNvSpPr/>
          <p:nvPr/>
        </p:nvSpPr>
        <p:spPr>
          <a:xfrm>
            <a:off x="5602480" y="2260112"/>
            <a:ext cx="2764178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Reinforcement learning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F6D01E-CD71-4485-80FF-53763CC53026}"/>
              </a:ext>
            </a:extLst>
          </p:cNvPr>
          <p:cNvSpPr/>
          <p:nvPr/>
        </p:nvSpPr>
        <p:spPr>
          <a:xfrm>
            <a:off x="5934832" y="3626884"/>
            <a:ext cx="986810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RNN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BA28135-8C25-41FD-A318-721ED61BC4F9}"/>
              </a:ext>
            </a:extLst>
          </p:cNvPr>
          <p:cNvSpPr/>
          <p:nvPr/>
        </p:nvSpPr>
        <p:spPr>
          <a:xfrm>
            <a:off x="5424490" y="4312740"/>
            <a:ext cx="986810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CNN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2BBF7BA-A0BE-46D9-A7DC-F0143E975112}"/>
              </a:ext>
            </a:extLst>
          </p:cNvPr>
          <p:cNvSpPr/>
          <p:nvPr/>
        </p:nvSpPr>
        <p:spPr>
          <a:xfrm>
            <a:off x="4492091" y="5221393"/>
            <a:ext cx="986810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Clustering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9827C9-C955-4389-A820-A2A76ED133DC}"/>
              </a:ext>
            </a:extLst>
          </p:cNvPr>
          <p:cNvSpPr/>
          <p:nvPr/>
        </p:nvSpPr>
        <p:spPr>
          <a:xfrm>
            <a:off x="2256852" y="3950707"/>
            <a:ext cx="986810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Clustering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6DD4415-27BA-42B3-9F23-1226E354AA30}"/>
              </a:ext>
            </a:extLst>
          </p:cNvPr>
          <p:cNvSpPr/>
          <p:nvPr/>
        </p:nvSpPr>
        <p:spPr>
          <a:xfrm>
            <a:off x="7187772" y="3544906"/>
            <a:ext cx="986810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GRU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78FAAC-BABE-4CE4-9A5C-E17887F1ABA8}"/>
              </a:ext>
            </a:extLst>
          </p:cNvPr>
          <p:cNvSpPr/>
          <p:nvPr/>
        </p:nvSpPr>
        <p:spPr>
          <a:xfrm>
            <a:off x="6158180" y="5261956"/>
            <a:ext cx="2059183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Recommendation system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E0AFEFD-1598-419D-A8F9-8F3711E3B1D6}"/>
              </a:ext>
            </a:extLst>
          </p:cNvPr>
          <p:cNvSpPr/>
          <p:nvPr/>
        </p:nvSpPr>
        <p:spPr>
          <a:xfrm>
            <a:off x="6836184" y="4302721"/>
            <a:ext cx="986810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Text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mining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842F6D-9F3E-4F77-BC91-42926E881DF1}"/>
              </a:ext>
            </a:extLst>
          </p:cNvPr>
          <p:cNvSpPr/>
          <p:nvPr/>
        </p:nvSpPr>
        <p:spPr>
          <a:xfrm>
            <a:off x="5056468" y="4783933"/>
            <a:ext cx="1904019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Computer vision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00A9141-8D24-4512-BDB2-D8188AA90350}"/>
              </a:ext>
            </a:extLst>
          </p:cNvPr>
          <p:cNvSpPr/>
          <p:nvPr/>
        </p:nvSpPr>
        <p:spPr>
          <a:xfrm>
            <a:off x="805141" y="5213582"/>
            <a:ext cx="142686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클라우드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B44D672-D254-483F-9651-25612E63A622}"/>
              </a:ext>
            </a:extLst>
          </p:cNvPr>
          <p:cNvSpPr/>
          <p:nvPr/>
        </p:nvSpPr>
        <p:spPr>
          <a:xfrm>
            <a:off x="1372559" y="4665295"/>
            <a:ext cx="142686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Data Base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C98E4D0-9DEC-4E60-80BB-FD1F56C34756}"/>
              </a:ext>
            </a:extLst>
          </p:cNvPr>
          <p:cNvSpPr/>
          <p:nvPr/>
        </p:nvSpPr>
        <p:spPr>
          <a:xfrm>
            <a:off x="3823751" y="2050377"/>
            <a:ext cx="142686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Python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286DC70-9F00-4B48-A54B-489FFC9C334B}"/>
              </a:ext>
            </a:extLst>
          </p:cNvPr>
          <p:cNvSpPr/>
          <p:nvPr/>
        </p:nvSpPr>
        <p:spPr>
          <a:xfrm>
            <a:off x="3961255" y="2829637"/>
            <a:ext cx="839469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DDEF75-A0B7-4860-A0B5-B5EF4CFCA658}"/>
              </a:ext>
            </a:extLst>
          </p:cNvPr>
          <p:cNvSpPr/>
          <p:nvPr/>
        </p:nvSpPr>
        <p:spPr>
          <a:xfrm>
            <a:off x="3847586" y="3649427"/>
            <a:ext cx="839469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SAS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5188C48-0813-46C2-9571-FB3E4A9E34FD}"/>
              </a:ext>
            </a:extLst>
          </p:cNvPr>
          <p:cNvSpPr/>
          <p:nvPr/>
        </p:nvSpPr>
        <p:spPr>
          <a:xfrm>
            <a:off x="4616669" y="2967453"/>
            <a:ext cx="839469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SQL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704B084-7DC0-4949-9ADE-56F57C4FAC69}"/>
              </a:ext>
            </a:extLst>
          </p:cNvPr>
          <p:cNvSpPr/>
          <p:nvPr/>
        </p:nvSpPr>
        <p:spPr>
          <a:xfrm>
            <a:off x="6081476" y="2880756"/>
            <a:ext cx="1741517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Neural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Network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5CD180-749A-4D40-8F5A-E05F63F73FE4}"/>
              </a:ext>
            </a:extLst>
          </p:cNvPr>
          <p:cNvSpPr/>
          <p:nvPr/>
        </p:nvSpPr>
        <p:spPr>
          <a:xfrm>
            <a:off x="4616668" y="3729199"/>
            <a:ext cx="839469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Tableau</a:t>
            </a:r>
          </a:p>
        </p:txBody>
      </p:sp>
    </p:spTree>
    <p:extLst>
      <p:ext uri="{BB962C8B-B14F-4D97-AF65-F5344CB8AC3E}">
        <p14:creationId xmlns:p14="http://schemas.microsoft.com/office/powerpoint/2010/main" val="216392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14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Baseline 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실험 결과 </a:t>
              </a: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FD2D68F6-AEF5-4137-9731-2040F9E52DAA}"/>
              </a:ext>
            </a:extLst>
          </p:cNvPr>
          <p:cNvGraphicFramePr>
            <a:graphicFrameLocks noGrp="1"/>
          </p:cNvGraphicFramePr>
          <p:nvPr/>
        </p:nvGraphicFramePr>
        <p:xfrm>
          <a:off x="1317798" y="2080203"/>
          <a:ext cx="6438121" cy="4351338"/>
        </p:xfrm>
        <a:graphic>
          <a:graphicData uri="http://schemas.openxmlformats.org/drawingml/2006/table">
            <a:tbl>
              <a:tblPr firstRow="1" firstCol="1" bandRow="1"/>
              <a:tblGrid>
                <a:gridCol w="1416145">
                  <a:extLst>
                    <a:ext uri="{9D8B030D-6E8A-4147-A177-3AD203B41FA5}">
                      <a16:colId xmlns:a16="http://schemas.microsoft.com/office/drawing/2014/main" val="1435393368"/>
                    </a:ext>
                  </a:extLst>
                </a:gridCol>
                <a:gridCol w="901458">
                  <a:extLst>
                    <a:ext uri="{9D8B030D-6E8A-4147-A177-3AD203B41FA5}">
                      <a16:colId xmlns:a16="http://schemas.microsoft.com/office/drawing/2014/main" val="1629920052"/>
                    </a:ext>
                  </a:extLst>
                </a:gridCol>
                <a:gridCol w="514686">
                  <a:extLst>
                    <a:ext uri="{9D8B030D-6E8A-4147-A177-3AD203B41FA5}">
                      <a16:colId xmlns:a16="http://schemas.microsoft.com/office/drawing/2014/main" val="837643106"/>
                    </a:ext>
                  </a:extLst>
                </a:gridCol>
                <a:gridCol w="600972">
                  <a:extLst>
                    <a:ext uri="{9D8B030D-6E8A-4147-A177-3AD203B41FA5}">
                      <a16:colId xmlns:a16="http://schemas.microsoft.com/office/drawing/2014/main" val="3621614176"/>
                    </a:ext>
                  </a:extLst>
                </a:gridCol>
                <a:gridCol w="600972">
                  <a:extLst>
                    <a:ext uri="{9D8B030D-6E8A-4147-A177-3AD203B41FA5}">
                      <a16:colId xmlns:a16="http://schemas.microsoft.com/office/drawing/2014/main" val="9564862"/>
                    </a:ext>
                  </a:extLst>
                </a:gridCol>
                <a:gridCol w="600972">
                  <a:extLst>
                    <a:ext uri="{9D8B030D-6E8A-4147-A177-3AD203B41FA5}">
                      <a16:colId xmlns:a16="http://schemas.microsoft.com/office/drawing/2014/main" val="74985553"/>
                    </a:ext>
                  </a:extLst>
                </a:gridCol>
                <a:gridCol w="600972">
                  <a:extLst>
                    <a:ext uri="{9D8B030D-6E8A-4147-A177-3AD203B41FA5}">
                      <a16:colId xmlns:a16="http://schemas.microsoft.com/office/drawing/2014/main" val="322714978"/>
                    </a:ext>
                  </a:extLst>
                </a:gridCol>
                <a:gridCol w="600972">
                  <a:extLst>
                    <a:ext uri="{9D8B030D-6E8A-4147-A177-3AD203B41FA5}">
                      <a16:colId xmlns:a16="http://schemas.microsoft.com/office/drawing/2014/main" val="189098133"/>
                    </a:ext>
                  </a:extLst>
                </a:gridCol>
                <a:gridCol w="600972">
                  <a:extLst>
                    <a:ext uri="{9D8B030D-6E8A-4147-A177-3AD203B41FA5}">
                      <a16:colId xmlns:a16="http://schemas.microsoft.com/office/drawing/2014/main" val="3654318285"/>
                    </a:ext>
                  </a:extLst>
                </a:gridCol>
              </a:tblGrid>
              <a:tr h="465532"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 dirty="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모델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Loss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샘플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sz="1000" b="1" kern="10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추가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Evaluation Recall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Evaluation MRR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044089"/>
                  </a:ext>
                </a:extLst>
              </a:tr>
              <a:tr h="50029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20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10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20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10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FFFFFF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328111"/>
                  </a:ext>
                </a:extLst>
              </a:tr>
              <a:tr h="42318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Dutyfree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Top1-max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 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0.360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0.296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0.232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0.157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0.154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0.145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7702196"/>
                  </a:ext>
                </a:extLst>
              </a:tr>
              <a:tr h="42318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Dutyfree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W-HTBPR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 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0.366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0.302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0.238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0.162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0.158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0.149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101066"/>
                  </a:ext>
                </a:extLst>
              </a:tr>
              <a:tr h="42318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Dutyfree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Top1-max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1024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0.359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0.293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0.229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0.159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0.155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0.146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038027"/>
                  </a:ext>
                </a:extLst>
              </a:tr>
              <a:tr h="42318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Dutyfree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W-HTBPR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1024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0.366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0.302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0.238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0.165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0.161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0.152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692360"/>
                  </a:ext>
                </a:extLst>
              </a:tr>
              <a:tr h="42318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RecSys2015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Top1-max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 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0.586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0.497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0.388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0.255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0.249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0.234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176909"/>
                  </a:ext>
                </a:extLst>
              </a:tr>
              <a:tr h="42318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RecSys2015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W-HTBPR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 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0.586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0.498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0.390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0.256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0.250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0.236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778728"/>
                  </a:ext>
                </a:extLst>
              </a:tr>
              <a:tr h="42318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RecSys2015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Top1-max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1024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0.630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0.528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0.402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0.261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0.254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b="1" kern="100" dirty="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0.237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582214"/>
                  </a:ext>
                </a:extLst>
              </a:tr>
              <a:tr h="423189"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RecSys2015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W-HTBPR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1024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0.626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0.524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0.398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0.260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0.253</a:t>
                      </a:r>
                      <a:endParaRPr lang="ko-KR" sz="1000" kern="10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sz="1000" kern="100" dirty="0">
                          <a:solidFill>
                            <a:srgbClr val="000000"/>
                          </a:solidFill>
                          <a:effectLst/>
                          <a:latin typeface="MyLOTTE_KR_Medium" panose="020B0600000101010101" charset="-127"/>
                          <a:ea typeface="MyLOTTE_KR_Medium" panose="020B0600000101010101" charset="-127"/>
                          <a:cs typeface="바탕" panose="02030600000101010101" pitchFamily="18" charset="-127"/>
                        </a:rPr>
                        <a:t>0.236</a:t>
                      </a:r>
                      <a:endParaRPr lang="ko-KR" sz="1000" kern="100" dirty="0">
                        <a:solidFill>
                          <a:srgbClr val="000000"/>
                        </a:solidFill>
                        <a:effectLst/>
                        <a:latin typeface="MyLOTTE_KR_Medium" panose="020B0600000101010101" charset="-127"/>
                        <a:ea typeface="MyLOTTE_KR_Medium" panose="020B0600000101010101" charset="-127"/>
                        <a:cs typeface="굴림" panose="020B0600000101010101" pitchFamily="50" charset="-127"/>
                      </a:endParaRPr>
                    </a:p>
                  </a:txBody>
                  <a:tcPr marL="63958" marR="6395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160212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28922E65-8C23-41F5-B3F3-0FF26009B262}"/>
              </a:ext>
            </a:extLst>
          </p:cNvPr>
          <p:cNvSpPr/>
          <p:nvPr/>
        </p:nvSpPr>
        <p:spPr>
          <a:xfrm>
            <a:off x="1239551" y="3831174"/>
            <a:ext cx="6588837" cy="463419"/>
          </a:xfrm>
          <a:prstGeom prst="rect">
            <a:avLst/>
          </a:prstGeom>
          <a:noFill/>
          <a:ln>
            <a:solidFill>
              <a:srgbClr val="FF575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CC57F31-D138-4FD4-B133-621C52E606AE}"/>
              </a:ext>
            </a:extLst>
          </p:cNvPr>
          <p:cNvSpPr/>
          <p:nvPr/>
        </p:nvSpPr>
        <p:spPr>
          <a:xfrm>
            <a:off x="1739216" y="1424795"/>
            <a:ext cx="5324063" cy="509761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면세점 데이터에는 새롭게 만든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W-HTBPR Loss 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함수 적합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64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94"/>
    </mc:Choice>
    <mc:Fallback xmlns="">
      <p:transition spd="slow" advTm="39394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6FB27AE-978D-4F3F-8023-6A95C10361D2}"/>
              </a:ext>
            </a:extLst>
          </p:cNvPr>
          <p:cNvSpPr/>
          <p:nvPr/>
        </p:nvSpPr>
        <p:spPr>
          <a:xfrm>
            <a:off x="990897" y="1038819"/>
            <a:ext cx="7162206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출국도래일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체류시간 가중치 적용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W-HTBPR, Add sample 124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에서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기존 모델 대비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MRR 20%, Recall 14%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향상 됨 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17B0FF-4385-4869-B9C6-37DE04239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3"/>
          <a:stretch/>
        </p:blipFill>
        <p:spPr>
          <a:xfrm>
            <a:off x="217597" y="2132424"/>
            <a:ext cx="5552582" cy="37147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39BC205-CAD7-44A9-B0E6-00D9496B5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203" y="2342329"/>
            <a:ext cx="3124200" cy="21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75"/>
    </mc:Choice>
    <mc:Fallback xmlns="">
      <p:transition spd="slow" advTm="29275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D047C68-5405-4911-A199-E303B3391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713" y="2293393"/>
            <a:ext cx="3190875" cy="15144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9BA8087-FAFE-4CFD-8060-5D218150D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34" y="1939390"/>
            <a:ext cx="5629274" cy="3907784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619F5D-FD8E-4ECB-9179-FA64B7020595}"/>
              </a:ext>
            </a:extLst>
          </p:cNvPr>
          <p:cNvSpPr/>
          <p:nvPr/>
        </p:nvSpPr>
        <p:spPr>
          <a:xfrm>
            <a:off x="990897" y="1187633"/>
            <a:ext cx="7162206" cy="462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Add sample 1024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에서  기존 모델 대비 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MRR 21%, Recall 15%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향상 됨 </a:t>
            </a:r>
            <a:endParaRPr lang="ko-KR" altLang="en-US" sz="14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02ABFB-E953-422C-8491-2365251B3D41}"/>
              </a:ext>
            </a:extLst>
          </p:cNvPr>
          <p:cNvSpPr/>
          <p:nvPr/>
        </p:nvSpPr>
        <p:spPr>
          <a:xfrm>
            <a:off x="5833243" y="3113695"/>
            <a:ext cx="3148486" cy="61485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CC41322-033E-41EA-9970-4E92FB652851}"/>
              </a:ext>
            </a:extLst>
          </p:cNvPr>
          <p:cNvCxnSpPr>
            <a:cxnSpLocks/>
            <a:endCxn id="2" idx="1"/>
          </p:cNvCxnSpPr>
          <p:nvPr/>
        </p:nvCxnSpPr>
        <p:spPr>
          <a:xfrm rot="16200000" flipH="1">
            <a:off x="5258166" y="2846046"/>
            <a:ext cx="803314" cy="346840"/>
          </a:xfrm>
          <a:prstGeom prst="bent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51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889"/>
    </mc:Choice>
    <mc:Fallback xmlns="">
      <p:transition spd="slow" advTm="20889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buSzPct val="120000"/>
              <a:defRPr/>
            </a:pPr>
            <a:r>
              <a:rPr lang="en-US" altLang="ko-KR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5. </a:t>
            </a:r>
            <a:r>
              <a:rPr lang="ko-KR" altLang="en-US" sz="2000" dirty="0">
                <a:solidFill>
                  <a:prstClr val="black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개인화 추천 시스템 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3E86A9-5DCF-4ABE-ADC3-2BC2930EB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2926" y="1436581"/>
            <a:ext cx="1626265" cy="15741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79EAD9-999F-483B-833E-E07590726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043" y="1436581"/>
            <a:ext cx="1564665" cy="18177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8BCB90-C43C-4499-B215-586D1CA57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14" y="4026125"/>
            <a:ext cx="1345833" cy="14291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70A7B6-70E9-4F2B-BFDB-C2A736CA42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2926" y="4042516"/>
            <a:ext cx="1344021" cy="141278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9FC48B-EFF4-42EE-BAAC-860A6F191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8277" y="4042516"/>
            <a:ext cx="1293112" cy="15547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7110DB8-0FFE-40A7-82F8-0294195999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2053" y="4016230"/>
            <a:ext cx="1199065" cy="16229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5C51057-FC40-4521-B658-6BDD4D9A4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4642" y="4008415"/>
            <a:ext cx="1344021" cy="15559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A0FD5E-F4FF-4031-96FA-673C183C1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723" y="4018439"/>
            <a:ext cx="1293112" cy="1502248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A617B05-952A-4948-8CA0-A970C02A87BF}"/>
              </a:ext>
            </a:extLst>
          </p:cNvPr>
          <p:cNvCxnSpPr>
            <a:stCxn id="2" idx="3"/>
          </p:cNvCxnSpPr>
          <p:nvPr/>
        </p:nvCxnSpPr>
        <p:spPr>
          <a:xfrm flipV="1">
            <a:off x="3319191" y="2223651"/>
            <a:ext cx="206433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C5613E-F226-43F1-B9F3-061F5CECC8FE}"/>
              </a:ext>
            </a:extLst>
          </p:cNvPr>
          <p:cNvSpPr/>
          <p:nvPr/>
        </p:nvSpPr>
        <p:spPr>
          <a:xfrm>
            <a:off x="1906525" y="3022827"/>
            <a:ext cx="1199065" cy="462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INPUT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7448F4-DA41-4CDA-8658-6E3F7490444E}"/>
              </a:ext>
            </a:extLst>
          </p:cNvPr>
          <p:cNvSpPr/>
          <p:nvPr/>
        </p:nvSpPr>
        <p:spPr>
          <a:xfrm>
            <a:off x="5947842" y="3022827"/>
            <a:ext cx="1199065" cy="462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TARGET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5D3AA17-E1A5-4EB5-A790-A5C10FB51C3C}"/>
              </a:ext>
            </a:extLst>
          </p:cNvPr>
          <p:cNvSpPr/>
          <p:nvPr/>
        </p:nvSpPr>
        <p:spPr>
          <a:xfrm>
            <a:off x="383384" y="5501822"/>
            <a:ext cx="1199065" cy="462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RANK1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EEF9BD3-A352-4FB1-A916-4F6A2A754A7C}"/>
              </a:ext>
            </a:extLst>
          </p:cNvPr>
          <p:cNvSpPr/>
          <p:nvPr/>
        </p:nvSpPr>
        <p:spPr>
          <a:xfrm>
            <a:off x="1765403" y="5501822"/>
            <a:ext cx="1199065" cy="462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RANK2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A88E7E4-A2B7-4A1A-9935-14CFB23A0F2F}"/>
              </a:ext>
            </a:extLst>
          </p:cNvPr>
          <p:cNvSpPr/>
          <p:nvPr/>
        </p:nvSpPr>
        <p:spPr>
          <a:xfrm>
            <a:off x="3147422" y="5501021"/>
            <a:ext cx="1199065" cy="462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RANK3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3AB68D-A717-4118-939A-E3D37AB81380}"/>
              </a:ext>
            </a:extLst>
          </p:cNvPr>
          <p:cNvSpPr/>
          <p:nvPr/>
        </p:nvSpPr>
        <p:spPr>
          <a:xfrm>
            <a:off x="4570452" y="5501020"/>
            <a:ext cx="1199065" cy="462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RANK4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89576E6-9A8F-4E92-A5CF-8BB9721FA988}"/>
              </a:ext>
            </a:extLst>
          </p:cNvPr>
          <p:cNvSpPr/>
          <p:nvPr/>
        </p:nvSpPr>
        <p:spPr>
          <a:xfrm>
            <a:off x="6030944" y="5501020"/>
            <a:ext cx="1199065" cy="462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RANK5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3407F0-7CAE-4632-9433-8B66854B3EED}"/>
              </a:ext>
            </a:extLst>
          </p:cNvPr>
          <p:cNvSpPr/>
          <p:nvPr/>
        </p:nvSpPr>
        <p:spPr>
          <a:xfrm>
            <a:off x="7401037" y="5501019"/>
            <a:ext cx="1199065" cy="462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RANK6</a:t>
            </a:r>
          </a:p>
        </p:txBody>
      </p:sp>
    </p:spTree>
    <p:extLst>
      <p:ext uri="{BB962C8B-B14F-4D97-AF65-F5344CB8AC3E}">
        <p14:creationId xmlns:p14="http://schemas.microsoft.com/office/powerpoint/2010/main" val="2628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54"/>
    </mc:Choice>
    <mc:Fallback xmlns="">
      <p:transition spd="slow" advTm="14654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A238775-1D70-44D1-9700-66855308F125}"/>
              </a:ext>
            </a:extLst>
          </p:cNvPr>
          <p:cNvSpPr/>
          <p:nvPr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0D32DD-4571-4BC0-A66A-0272F2947493}"/>
              </a:ext>
            </a:extLst>
          </p:cNvPr>
          <p:cNvSpPr txBox="1"/>
          <p:nvPr/>
        </p:nvSpPr>
        <p:spPr>
          <a:xfrm>
            <a:off x="1917577" y="2910169"/>
            <a:ext cx="5308843" cy="92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b="1"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감사합니다</a:t>
            </a:r>
            <a:r>
              <a:rPr lang="en-US" altLang="ko-KR" sz="4000" b="1" dirty="0"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</a:t>
            </a:r>
            <a:endParaRPr lang="ko-KR" altLang="en-US" sz="4000" b="1" dirty="0">
              <a:solidFill>
                <a:schemeClr val="bg1"/>
              </a:solidFill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82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8"/>
    </mc:Choice>
    <mc:Fallback xmlns="">
      <p:transition spd="slow" advTm="1628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타원 10">
            <a:extLst>
              <a:ext uri="{FF2B5EF4-FFF2-40B4-BE49-F238E27FC236}">
                <a16:creationId xmlns:a16="http://schemas.microsoft.com/office/drawing/2014/main" id="{0C70D651-629E-4B2C-8652-E32F52D259B0}"/>
              </a:ext>
            </a:extLst>
          </p:cNvPr>
          <p:cNvSpPr/>
          <p:nvPr/>
        </p:nvSpPr>
        <p:spPr>
          <a:xfrm>
            <a:off x="516121" y="1588501"/>
            <a:ext cx="4680000" cy="46800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1.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분석이란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?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빅데이터를 활용 방법 </a:t>
              </a:r>
              <a:endParaRPr lang="en-US" altLang="ko-KR" sz="1500" b="1" dirty="0">
                <a:solidFill>
                  <a:schemeClr val="tx2"/>
                </a:solidFill>
                <a:latin typeface="Calibri (본문)"/>
                <a:ea typeface="MyLOTTE_KR_Medium" panose="020B0600000000000000" pitchFamily="34" charset="-127"/>
              </a:endParaRPr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id="{BDC8043B-9448-432E-8986-CE4C4F835210}"/>
              </a:ext>
            </a:extLst>
          </p:cNvPr>
          <p:cNvSpPr/>
          <p:nvPr/>
        </p:nvSpPr>
        <p:spPr>
          <a:xfrm>
            <a:off x="1236121" y="3028501"/>
            <a:ext cx="3240000" cy="3240000"/>
          </a:xfrm>
          <a:prstGeom prst="ellipse">
            <a:avLst/>
          </a:prstGeom>
          <a:solidFill>
            <a:srgbClr val="BDD7EE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5BFDF4FA-38A7-4BD7-952E-0DA27BBBC7F6}"/>
              </a:ext>
            </a:extLst>
          </p:cNvPr>
          <p:cNvSpPr/>
          <p:nvPr/>
        </p:nvSpPr>
        <p:spPr>
          <a:xfrm>
            <a:off x="1956121" y="4468501"/>
            <a:ext cx="1800000" cy="180000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64F0D68-89DF-45F8-AC90-500E09124185}"/>
              </a:ext>
            </a:extLst>
          </p:cNvPr>
          <p:cNvSpPr/>
          <p:nvPr/>
        </p:nvSpPr>
        <p:spPr>
          <a:xfrm>
            <a:off x="1994097" y="4830772"/>
            <a:ext cx="1724048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Deep Learning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4ABCBBB-4E21-4C2B-A86F-277422BEDEE2}"/>
              </a:ext>
            </a:extLst>
          </p:cNvPr>
          <p:cNvSpPr/>
          <p:nvPr/>
        </p:nvSpPr>
        <p:spPr>
          <a:xfrm>
            <a:off x="1956121" y="3393043"/>
            <a:ext cx="1724048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Machine Learning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E908C3-895C-456B-99C9-EBD3F16F3D3A}"/>
              </a:ext>
            </a:extLst>
          </p:cNvPr>
          <p:cNvSpPr/>
          <p:nvPr/>
        </p:nvSpPr>
        <p:spPr>
          <a:xfrm>
            <a:off x="2032073" y="1754138"/>
            <a:ext cx="1724048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Artificial Intelligence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73926633-8911-4CC2-A1F0-463D40A8941D}"/>
              </a:ext>
            </a:extLst>
          </p:cNvPr>
          <p:cNvCxnSpPr/>
          <p:nvPr/>
        </p:nvCxnSpPr>
        <p:spPr>
          <a:xfrm>
            <a:off x="4366454" y="2205990"/>
            <a:ext cx="1133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28EB0611-BC88-45EB-A63B-AABC69B7A542}"/>
              </a:ext>
            </a:extLst>
          </p:cNvPr>
          <p:cNvCxnSpPr/>
          <p:nvPr/>
        </p:nvCxnSpPr>
        <p:spPr>
          <a:xfrm>
            <a:off x="4332164" y="3994686"/>
            <a:ext cx="1133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3DF8C56-252C-494C-A721-0E4DE6CDBD9A}"/>
              </a:ext>
            </a:extLst>
          </p:cNvPr>
          <p:cNvCxnSpPr/>
          <p:nvPr/>
        </p:nvCxnSpPr>
        <p:spPr>
          <a:xfrm>
            <a:off x="4355024" y="5686326"/>
            <a:ext cx="11335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6F2E41-5978-40B3-BAB1-5249172555D2}"/>
              </a:ext>
            </a:extLst>
          </p:cNvPr>
          <p:cNvSpPr/>
          <p:nvPr/>
        </p:nvSpPr>
        <p:spPr>
          <a:xfrm>
            <a:off x="5668365" y="1899453"/>
            <a:ext cx="2959514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인간의 사고를 인공적으로 모방한 모든 것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4FC3FCA-6BB3-49F6-B2D2-49AED80023C8}"/>
              </a:ext>
            </a:extLst>
          </p:cNvPr>
          <p:cNvSpPr/>
          <p:nvPr/>
        </p:nvSpPr>
        <p:spPr>
          <a:xfrm>
            <a:off x="5568588" y="3688149"/>
            <a:ext cx="3221083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데이터化 된 자료를 기반으로 통계학적인 모델을 통해 컴퓨터가 스스로 학습하게 하는 알고리즘을 개발하는 영역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EDCE84C-1E86-4337-9FDE-B674912F22E0}"/>
              </a:ext>
            </a:extLst>
          </p:cNvPr>
          <p:cNvSpPr/>
          <p:nvPr/>
        </p:nvSpPr>
        <p:spPr>
          <a:xfrm>
            <a:off x="5577337" y="5331440"/>
            <a:ext cx="3221083" cy="613073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머신러닝의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 수많은 학습 방법 중 하나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49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50545" y="4532846"/>
            <a:ext cx="2457546" cy="1087704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3291203" y="4524608"/>
            <a:ext cx="2457546" cy="1087704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507941" y="4524608"/>
            <a:ext cx="2457546" cy="1087704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1.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분석이란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?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sp>
        <p:nvSpPr>
          <p:cNvPr id="13" name="Arrow: Pentagon 136">
            <a:extLst>
              <a:ext uri="{FF2B5EF4-FFF2-40B4-BE49-F238E27FC236}">
                <a16:creationId xmlns:a16="http://schemas.microsoft.com/office/drawing/2014/main" id="{AA242909-57BC-4C05-B185-6E1B69971580}"/>
              </a:ext>
            </a:extLst>
          </p:cNvPr>
          <p:cNvSpPr/>
          <p:nvPr/>
        </p:nvSpPr>
        <p:spPr>
          <a:xfrm>
            <a:off x="513182" y="3869152"/>
            <a:ext cx="2454545" cy="647029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lIns="0" rIns="0"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Unsupervised learning</a:t>
            </a:r>
          </a:p>
        </p:txBody>
      </p:sp>
      <p:sp>
        <p:nvSpPr>
          <p:cNvPr id="14" name="Arrow: Pentagon 137">
            <a:extLst>
              <a:ext uri="{FF2B5EF4-FFF2-40B4-BE49-F238E27FC236}">
                <a16:creationId xmlns:a16="http://schemas.microsoft.com/office/drawing/2014/main" id="{0B3CF5E7-1EAC-4364-B0B9-00C35CDE121B}"/>
              </a:ext>
            </a:extLst>
          </p:cNvPr>
          <p:cNvSpPr/>
          <p:nvPr/>
        </p:nvSpPr>
        <p:spPr>
          <a:xfrm>
            <a:off x="3279244" y="3869153"/>
            <a:ext cx="2454545" cy="647028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lIns="0" rIns="0"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Supervised learning </a:t>
            </a:r>
          </a:p>
        </p:txBody>
      </p:sp>
      <p:sp>
        <p:nvSpPr>
          <p:cNvPr id="16" name="Arrow: Pentagon 138">
            <a:extLst>
              <a:ext uri="{FF2B5EF4-FFF2-40B4-BE49-F238E27FC236}">
                <a16:creationId xmlns:a16="http://schemas.microsoft.com/office/drawing/2014/main" id="{00AC86BD-1437-48A5-ABCA-0FA9AE611EFE}"/>
              </a:ext>
            </a:extLst>
          </p:cNvPr>
          <p:cNvSpPr/>
          <p:nvPr/>
        </p:nvSpPr>
        <p:spPr>
          <a:xfrm>
            <a:off x="6053546" y="3869153"/>
            <a:ext cx="2454545" cy="647028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lIns="0" rIns="0"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Reinforcement Learning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427729" y="4759005"/>
            <a:ext cx="2646150" cy="55288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정답지가 없이 주어진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데이터를 기반으로 학습하는 방법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46688" y="4674356"/>
            <a:ext cx="2484467" cy="78458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정답지가 주어진 데이터를 기반으로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정답지와 예측치의 차이를 통해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학습하는 방법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6038583" y="4727155"/>
            <a:ext cx="2484467" cy="61995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보상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(Reward)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와 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Agent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가 선택한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행동</a:t>
            </a:r>
            <a:r>
              <a:rPr lang="en-US" altLang="ko-KR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(Action)</a:t>
            </a: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에 대한 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환경을 반응을 통해 학습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07941" y="5773140"/>
            <a:ext cx="5240808" cy="490909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정적인 데이터 활용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cxnSp>
        <p:nvCxnSpPr>
          <p:cNvPr id="41" name="직선 화살표 연결선 40"/>
          <p:cNvCxnSpPr>
            <a:cxnSpLocks/>
            <a:endCxn id="13" idx="0"/>
          </p:cNvCxnSpPr>
          <p:nvPr/>
        </p:nvCxnSpPr>
        <p:spPr>
          <a:xfrm flipH="1">
            <a:off x="1740455" y="3420051"/>
            <a:ext cx="2766060" cy="44910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cxnSpLocks/>
            <a:endCxn id="14" idx="0"/>
          </p:cNvCxnSpPr>
          <p:nvPr/>
        </p:nvCxnSpPr>
        <p:spPr>
          <a:xfrm>
            <a:off x="4506515" y="3420051"/>
            <a:ext cx="2" cy="4491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cxnSpLocks/>
            <a:endCxn id="16" idx="0"/>
          </p:cNvCxnSpPr>
          <p:nvPr/>
        </p:nvCxnSpPr>
        <p:spPr>
          <a:xfrm>
            <a:off x="4506515" y="3420051"/>
            <a:ext cx="2774304" cy="44910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Machine Learning </a:t>
              </a:r>
            </a:p>
          </p:txBody>
        </p:sp>
      </p:grp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8C66A777-CA75-4D21-80A6-2B98AD425C9B}"/>
              </a:ext>
            </a:extLst>
          </p:cNvPr>
          <p:cNvSpPr/>
          <p:nvPr/>
        </p:nvSpPr>
        <p:spPr>
          <a:xfrm>
            <a:off x="650782" y="1384294"/>
            <a:ext cx="7872268" cy="5400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AI</a:t>
            </a:r>
            <a:r>
              <a:rPr lang="ko-KR" altLang="en-US" sz="1400" i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의 한 범주로서 컴퓨터가 스스로 학습하게 하는 알고리즘을 개발하는 분야</a:t>
            </a:r>
            <a:endParaRPr lang="en-US" altLang="ko-KR" sz="1400" i="1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5264A9E-DF21-49B6-8E9D-1D1AAA85C335}"/>
              </a:ext>
            </a:extLst>
          </p:cNvPr>
          <p:cNvSpPr/>
          <p:nvPr/>
        </p:nvSpPr>
        <p:spPr>
          <a:xfrm>
            <a:off x="6038583" y="5773140"/>
            <a:ext cx="2484467" cy="490909"/>
          </a:xfrm>
          <a:prstGeom prst="rect">
            <a:avLst/>
          </a:prstGeom>
          <a:noFill/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동적인 데이터 활용</a:t>
            </a:r>
            <a:endParaRPr lang="en-US" altLang="ko-KR" sz="12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BA014C5-1984-4ABE-AD62-801A15913ED1}"/>
              </a:ext>
            </a:extLst>
          </p:cNvPr>
          <p:cNvSpPr/>
          <p:nvPr/>
        </p:nvSpPr>
        <p:spPr>
          <a:xfrm>
            <a:off x="3256913" y="2144412"/>
            <a:ext cx="2531510" cy="1185100"/>
          </a:xfrm>
          <a:prstGeom prst="rect">
            <a:avLst/>
          </a:prstGeom>
          <a:solidFill>
            <a:srgbClr val="BDD7EE"/>
          </a:solidFill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Machine Learning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258AB44F-64AA-425F-8720-916BD70A6845}"/>
              </a:ext>
            </a:extLst>
          </p:cNvPr>
          <p:cNvCxnSpPr/>
          <p:nvPr/>
        </p:nvCxnSpPr>
        <p:spPr>
          <a:xfrm>
            <a:off x="1143954" y="2433976"/>
            <a:ext cx="194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2CD270F4-1180-4766-83CF-253A7992AEAF}"/>
              </a:ext>
            </a:extLst>
          </p:cNvPr>
          <p:cNvCxnSpPr/>
          <p:nvPr/>
        </p:nvCxnSpPr>
        <p:spPr>
          <a:xfrm>
            <a:off x="1143954" y="3051196"/>
            <a:ext cx="194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35DA25A-BB4E-47EA-BA9A-AAF1B98B94FB}"/>
              </a:ext>
            </a:extLst>
          </p:cNvPr>
          <p:cNvCxnSpPr/>
          <p:nvPr/>
        </p:nvCxnSpPr>
        <p:spPr>
          <a:xfrm>
            <a:off x="5944554" y="2707071"/>
            <a:ext cx="1943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E8CE1687-1449-40B8-B5BE-832DADEDF199}"/>
              </a:ext>
            </a:extLst>
          </p:cNvPr>
          <p:cNvSpPr/>
          <p:nvPr/>
        </p:nvSpPr>
        <p:spPr>
          <a:xfrm>
            <a:off x="1490285" y="1987356"/>
            <a:ext cx="1250437" cy="5400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INPUT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데이터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E2AAEE9-8036-42AE-8D6B-D1126D7A00EE}"/>
              </a:ext>
            </a:extLst>
          </p:cNvPr>
          <p:cNvSpPr/>
          <p:nvPr/>
        </p:nvSpPr>
        <p:spPr>
          <a:xfrm>
            <a:off x="1490285" y="2596896"/>
            <a:ext cx="1250437" cy="5400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TARGET </a:t>
            </a: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데이터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03D5888F-4DDA-424F-A358-2DB5BCC850AB}"/>
              </a:ext>
            </a:extLst>
          </p:cNvPr>
          <p:cNvSpPr/>
          <p:nvPr/>
        </p:nvSpPr>
        <p:spPr>
          <a:xfrm>
            <a:off x="6268026" y="2160565"/>
            <a:ext cx="1250437" cy="54000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알고리즘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528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1.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분석이란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?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Machine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Learning </a:t>
              </a:r>
            </a:p>
          </p:txBody>
        </p:sp>
      </p:grpSp>
      <p:sp>
        <p:nvSpPr>
          <p:cNvPr id="4" name="Arrow: Pentagon 136">
            <a:extLst>
              <a:ext uri="{FF2B5EF4-FFF2-40B4-BE49-F238E27FC236}">
                <a16:creationId xmlns:a16="http://schemas.microsoft.com/office/drawing/2014/main" id="{06258F24-F42A-467E-8689-A229109ECCDC}"/>
              </a:ext>
            </a:extLst>
          </p:cNvPr>
          <p:cNvSpPr/>
          <p:nvPr/>
        </p:nvSpPr>
        <p:spPr>
          <a:xfrm>
            <a:off x="427729" y="1646078"/>
            <a:ext cx="2454545" cy="647029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lIns="0" rIns="0"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Unsupervised learning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EF1A25-853F-4BDC-B967-C6C19C56562C}"/>
              </a:ext>
            </a:extLst>
          </p:cNvPr>
          <p:cNvSpPr/>
          <p:nvPr/>
        </p:nvSpPr>
        <p:spPr>
          <a:xfrm>
            <a:off x="427728" y="2293107"/>
            <a:ext cx="8288543" cy="29051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0F65B9-4286-42FC-BACA-644BBB419191}"/>
              </a:ext>
            </a:extLst>
          </p:cNvPr>
          <p:cNvSpPr/>
          <p:nvPr/>
        </p:nvSpPr>
        <p:spPr>
          <a:xfrm>
            <a:off x="2882274" y="1693151"/>
            <a:ext cx="5666922" cy="55288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정답지가 없이 주어진 데이터를 기반으로 학습하는 방법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9C74A8-4D93-41A6-89EF-4D2453756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7"/>
          <a:stretch/>
        </p:blipFill>
        <p:spPr>
          <a:xfrm>
            <a:off x="4653471" y="2418863"/>
            <a:ext cx="3895725" cy="26536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087766-2D37-4F35-8DAC-B68CCA3D80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97"/>
          <a:stretch/>
        </p:blipFill>
        <p:spPr>
          <a:xfrm>
            <a:off x="508300" y="2418863"/>
            <a:ext cx="3771900" cy="2653613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02201F1-6E6D-4480-A5DB-7E5754CE0167}"/>
              </a:ext>
            </a:extLst>
          </p:cNvPr>
          <p:cNvCxnSpPr/>
          <p:nvPr/>
        </p:nvCxnSpPr>
        <p:spPr>
          <a:xfrm>
            <a:off x="1533260" y="3113570"/>
            <a:ext cx="1624614" cy="894425"/>
          </a:xfrm>
          <a:prstGeom prst="straightConnector1">
            <a:avLst/>
          </a:prstGeom>
          <a:ln w="190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89FA30E-804A-4E00-95EB-E288A4042BB1}"/>
              </a:ext>
            </a:extLst>
          </p:cNvPr>
          <p:cNvCxnSpPr>
            <a:cxnSpLocks/>
          </p:cNvCxnSpPr>
          <p:nvPr/>
        </p:nvCxnSpPr>
        <p:spPr>
          <a:xfrm flipH="1">
            <a:off x="1225219" y="3113570"/>
            <a:ext cx="1583457" cy="447212"/>
          </a:xfrm>
          <a:prstGeom prst="straightConnector1">
            <a:avLst/>
          </a:prstGeom>
          <a:ln w="190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ED339D9-954D-473C-BBA3-8C46E10BC0B7}"/>
              </a:ext>
            </a:extLst>
          </p:cNvPr>
          <p:cNvSpPr/>
          <p:nvPr/>
        </p:nvSpPr>
        <p:spPr>
          <a:xfrm>
            <a:off x="562148" y="5401197"/>
            <a:ext cx="4033431" cy="55288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미 분류된 데이터 속에 숨겨진 구조를 찾아내는 과정 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53F896-EA22-4AF0-89CD-DE94F92947DD}"/>
              </a:ext>
            </a:extLst>
          </p:cNvPr>
          <p:cNvSpPr/>
          <p:nvPr/>
        </p:nvSpPr>
        <p:spPr>
          <a:xfrm>
            <a:off x="4752408" y="5346097"/>
            <a:ext cx="4033431" cy="55288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Kmeans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++, </a:t>
            </a: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Kprototype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GMM, DBSCAN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PCA, LDA … </a:t>
            </a:r>
          </a:p>
        </p:txBody>
      </p:sp>
    </p:spTree>
    <p:extLst>
      <p:ext uri="{BB962C8B-B14F-4D97-AF65-F5344CB8AC3E}">
        <p14:creationId xmlns:p14="http://schemas.microsoft.com/office/powerpoint/2010/main" val="56783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직사각형 53"/>
          <p:cNvSpPr/>
          <p:nvPr/>
        </p:nvSpPr>
        <p:spPr>
          <a:xfrm>
            <a:off x="310381" y="589499"/>
            <a:ext cx="8715996" cy="2797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1. 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빅데이터 분석이란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  <a:cs typeface="Arial" pitchFamily="34" charset="0"/>
              </a:rPr>
              <a:t>? 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yLOTTE_KR_Regular" panose="020B0500000000000000" pitchFamily="50" charset="-127"/>
              <a:ea typeface="MyLOTTE_KR_Regular" panose="020B0500000000000000" pitchFamily="50" charset="-127"/>
              <a:cs typeface="Arial" pitchFamily="34" charset="0"/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36A2AF1F-490B-4976-AAAD-40A00714BA13}"/>
              </a:ext>
            </a:extLst>
          </p:cNvPr>
          <p:cNvGrpSpPr/>
          <p:nvPr/>
        </p:nvGrpSpPr>
        <p:grpSpPr>
          <a:xfrm>
            <a:off x="418338" y="1067443"/>
            <a:ext cx="3617949" cy="357352"/>
            <a:chOff x="646485" y="1132250"/>
            <a:chExt cx="13451278" cy="393914"/>
          </a:xfrm>
        </p:grpSpPr>
        <p:sp>
          <p:nvSpPr>
            <p:cNvPr id="50" name="object 29">
              <a:extLst>
                <a:ext uri="{FF2B5EF4-FFF2-40B4-BE49-F238E27FC236}">
                  <a16:creationId xmlns:a16="http://schemas.microsoft.com/office/drawing/2014/main" id="{E351C15E-AC68-4FE7-BD17-7705820FC1DD}"/>
                </a:ext>
              </a:extLst>
            </p:cNvPr>
            <p:cNvSpPr/>
            <p:nvPr/>
          </p:nvSpPr>
          <p:spPr>
            <a:xfrm>
              <a:off x="646485" y="1167075"/>
              <a:ext cx="0" cy="306441"/>
            </a:xfrm>
            <a:custGeom>
              <a:avLst/>
              <a:gdLst/>
              <a:ahLst/>
              <a:cxnLst/>
              <a:rect l="l" t="t" r="r" b="b"/>
              <a:pathLst>
                <a:path h="325119">
                  <a:moveTo>
                    <a:pt x="0" y="0"/>
                  </a:moveTo>
                  <a:lnTo>
                    <a:pt x="0" y="324612"/>
                  </a:lnTo>
                </a:path>
              </a:pathLst>
            </a:custGeom>
            <a:ln w="54864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 sz="1676" dirty="0"/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D63064DD-4750-4146-A46D-3E1D5BE853B0}"/>
                </a:ext>
              </a:extLst>
            </p:cNvPr>
            <p:cNvSpPr/>
            <p:nvPr/>
          </p:nvSpPr>
          <p:spPr>
            <a:xfrm>
              <a:off x="681401" y="1132250"/>
              <a:ext cx="13416362" cy="39391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8187" tIns="39093" rIns="78187" bIns="3909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buSzPct val="120000"/>
              </a:pP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Machine</a:t>
              </a:r>
              <a:r>
                <a:rPr lang="ko-KR" altLang="en-US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 </a:t>
              </a:r>
              <a:r>
                <a:rPr lang="en-US" altLang="ko-KR" sz="1500" b="1" dirty="0">
                  <a:solidFill>
                    <a:schemeClr val="tx2"/>
                  </a:solidFill>
                  <a:latin typeface="Calibri (본문)"/>
                  <a:ea typeface="MyLOTTE_KR_Medium" panose="020B0600000000000000" pitchFamily="34" charset="-127"/>
                </a:rPr>
                <a:t>Learning </a:t>
              </a:r>
            </a:p>
          </p:txBody>
        </p:sp>
      </p:grpSp>
      <p:sp>
        <p:nvSpPr>
          <p:cNvPr id="4" name="Arrow: Pentagon 136">
            <a:extLst>
              <a:ext uri="{FF2B5EF4-FFF2-40B4-BE49-F238E27FC236}">
                <a16:creationId xmlns:a16="http://schemas.microsoft.com/office/drawing/2014/main" id="{06258F24-F42A-467E-8689-A229109ECCDC}"/>
              </a:ext>
            </a:extLst>
          </p:cNvPr>
          <p:cNvSpPr/>
          <p:nvPr/>
        </p:nvSpPr>
        <p:spPr>
          <a:xfrm>
            <a:off x="427729" y="1646078"/>
            <a:ext cx="2454545" cy="647029"/>
          </a:xfrm>
          <a:prstGeom prst="homePlate">
            <a:avLst>
              <a:gd name="adj" fmla="val 0"/>
            </a:avLst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solidFill>
              <a:srgbClr val="808080"/>
            </a:solidFill>
            <a:prstDash val="solid"/>
          </a:ln>
          <a:effectLst/>
        </p:spPr>
        <p:txBody>
          <a:bodyPr lIns="0" rIns="0" rtlCol="0" anchor="ctr" anchorCtr="0"/>
          <a:lstStyle/>
          <a:p>
            <a:pPr algn="ctr">
              <a:lnSpc>
                <a:spcPct val="150000"/>
              </a:lnSpc>
            </a:pPr>
            <a:r>
              <a:rPr lang="en-US" altLang="ko-KR" sz="1400" b="1" spc="-50" dirty="0">
                <a:ln>
                  <a:solidFill>
                    <a:srgbClr val="002060">
                      <a:alpha val="20000"/>
                    </a:srgbClr>
                  </a:solidFill>
                </a:ln>
                <a:solidFill>
                  <a:schemeClr val="bg1"/>
                </a:solidFill>
                <a:latin typeface="MyLOTTE_KR_Regular" panose="020B0500000000000000" pitchFamily="50" charset="-127"/>
                <a:ea typeface="MyLOTTE_KR_Regular" panose="020B0500000000000000" pitchFamily="50" charset="-127"/>
              </a:rPr>
              <a:t>Unsupervised learning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EF1A25-853F-4BDC-B967-C6C19C56562C}"/>
              </a:ext>
            </a:extLst>
          </p:cNvPr>
          <p:cNvSpPr/>
          <p:nvPr/>
        </p:nvSpPr>
        <p:spPr>
          <a:xfrm>
            <a:off x="427728" y="2293107"/>
            <a:ext cx="8288543" cy="29051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2">
                <a:alpha val="44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43638" rIns="36000" bIns="43638" rtlCol="0" anchor="ctr"/>
          <a:lstStyle/>
          <a:p>
            <a:pPr algn="ctr">
              <a:lnSpc>
                <a:spcPct val="150000"/>
              </a:lnSpc>
            </a:pPr>
            <a:endParaRPr lang="ko-KR" altLang="en-US" sz="1200" spc="-50">
              <a:ln>
                <a:solidFill>
                  <a:srgbClr val="002060">
                    <a:alpha val="20000"/>
                  </a:srgbClr>
                </a:solidFill>
              </a:ln>
              <a:solidFill>
                <a:schemeClr val="tx1"/>
              </a:solidFill>
              <a:latin typeface="MyLOTTE_KR_Medium" panose="020B0600000000000000" pitchFamily="50" charset="-127"/>
              <a:ea typeface="MyLOTTE_KR_Medium" panose="020B0600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40F65B9-4286-42FC-BACA-644BBB419191}"/>
              </a:ext>
            </a:extLst>
          </p:cNvPr>
          <p:cNvSpPr/>
          <p:nvPr/>
        </p:nvSpPr>
        <p:spPr>
          <a:xfrm>
            <a:off x="2882274" y="1693151"/>
            <a:ext cx="5666922" cy="55288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정답지가 없이 주어진 데이터를 기반으로 학습하는 방법</a:t>
            </a:r>
            <a:endParaRPr lang="en-US" altLang="ko-KR" sz="1400" spc="-50" dirty="0">
              <a:ln>
                <a:solidFill>
                  <a:srgbClr val="002060">
                    <a:alpha val="20000"/>
                  </a:srgbClr>
                </a:solidFill>
              </a:ln>
              <a:latin typeface="MyLOTTE_KR_Regular" panose="020B0500000000000000" pitchFamily="50" charset="-127"/>
              <a:ea typeface="MyLOTTE_KR_Regular" panose="020B0500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D53F896-EA22-4AF0-89CD-DE94F92947DD}"/>
              </a:ext>
            </a:extLst>
          </p:cNvPr>
          <p:cNvSpPr/>
          <p:nvPr/>
        </p:nvSpPr>
        <p:spPr>
          <a:xfrm>
            <a:off x="4752408" y="5346097"/>
            <a:ext cx="4033431" cy="55288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Kmeans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++, </a:t>
            </a:r>
            <a:r>
              <a:rPr lang="en-US" altLang="ko-KR" sz="1400" spc="-50" dirty="0" err="1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Kprototype</a:t>
            </a: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, GMM, DBSCAN </a:t>
            </a:r>
          </a:p>
          <a:p>
            <a:pPr algn="ctr">
              <a:lnSpc>
                <a:spcPct val="150000"/>
              </a:lnSpc>
            </a:pPr>
            <a:r>
              <a:rPr lang="en-US" altLang="ko-KR" sz="1400" spc="-50" dirty="0">
                <a:ln>
                  <a:solidFill>
                    <a:srgbClr val="002060">
                      <a:alpha val="20000"/>
                    </a:srgbClr>
                  </a:solidFill>
                </a:ln>
                <a:latin typeface="MyLOTTE_KR_Regular" panose="020B0500000000000000" pitchFamily="50" charset="-127"/>
                <a:ea typeface="MyLOTTE_KR_Regular" panose="020B0500000000000000" pitchFamily="50" charset="-127"/>
              </a:rPr>
              <a:t>PCA, LDA 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3BF04-C797-4677-BDB7-21BB2C039DD8}"/>
              </a:ext>
            </a:extLst>
          </p:cNvPr>
          <p:cNvSpPr txBox="1"/>
          <p:nvPr/>
        </p:nvSpPr>
        <p:spPr>
          <a:xfrm>
            <a:off x="427727" y="2571364"/>
            <a:ext cx="3184061" cy="294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b="1" dirty="0">
                <a:latin typeface="Times" pitchFamily="18" charset="0"/>
                <a:ea typeface="맑은 고딕" panose="020B0503020000020004" pitchFamily="50" charset="-127"/>
                <a:cs typeface="Times" pitchFamily="18" charset="0"/>
              </a:rPr>
              <a:t>[ </a:t>
            </a:r>
            <a:r>
              <a:rPr lang="en-US" altLang="ko-KR" sz="1200" b="1" dirty="0">
                <a:latin typeface="Times" pitchFamily="18" charset="0"/>
                <a:ea typeface="맑은 고딕" panose="020B0503020000020004" pitchFamily="50" charset="-127"/>
                <a:cs typeface="Times" pitchFamily="18" charset="0"/>
              </a:rPr>
              <a:t>k-Means </a:t>
            </a:r>
            <a:r>
              <a:rPr lang="ko-KR" altLang="en-US" sz="1200" b="1" dirty="0">
                <a:latin typeface="Times" pitchFamily="18" charset="0"/>
                <a:ea typeface="맑은 고딕" panose="020B0503020000020004" pitchFamily="50" charset="-127"/>
                <a:cs typeface="Times" pitchFamily="18" charset="0"/>
              </a:rPr>
              <a:t>알고리즘 예시 </a:t>
            </a:r>
            <a:r>
              <a:rPr lang="en-US" altLang="ko-KR" sz="1200" b="1" dirty="0">
                <a:latin typeface="Times" pitchFamily="18" charset="0"/>
                <a:ea typeface="맑은 고딕" panose="020B0503020000020004" pitchFamily="50" charset="-127"/>
                <a:cs typeface="Times" pitchFamily="18" charset="0"/>
              </a:rPr>
              <a:t>]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BA7EA8-7248-4FF8-9D35-66F1D3A0A1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1" b="50203"/>
          <a:stretch/>
        </p:blipFill>
        <p:spPr>
          <a:xfrm>
            <a:off x="427727" y="2859396"/>
            <a:ext cx="4009849" cy="1279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10E14E-5CE1-416C-8E28-14A9C37436AF}"/>
              </a:ext>
            </a:extLst>
          </p:cNvPr>
          <p:cNvSpPr txBox="1"/>
          <p:nvPr/>
        </p:nvSpPr>
        <p:spPr bwMode="auto">
          <a:xfrm>
            <a:off x="499238" y="4095623"/>
            <a:ext cx="1112483" cy="30777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latinLnBrk="0"/>
            <a:r>
              <a:rPr lang="en-US" altLang="ko-KR" sz="1000" dirty="0">
                <a:latin typeface="+mn-ea"/>
              </a:rPr>
              <a:t>Step 1.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데이터 좌표화</a:t>
            </a:r>
            <a:endParaRPr lang="en-US" altLang="ko-KR" sz="10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242FF-DE9B-42DD-BD1E-DC38F65F3995}"/>
                  </a:ext>
                </a:extLst>
              </p:cNvPr>
              <p:cNvSpPr txBox="1"/>
              <p:nvPr/>
            </p:nvSpPr>
            <p:spPr bwMode="auto">
              <a:xfrm>
                <a:off x="1795034" y="4106179"/>
                <a:ext cx="1315884" cy="769441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latinLnBrk="0"/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Step 2.</a:t>
                </a:r>
              </a:p>
              <a:p>
                <a:pPr marL="171450" indent="-171450" latinLnBrk="0"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클러스터 개수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)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설정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  <a:p>
                <a:pPr marL="171450" indent="-171450" latinLnBrk="0"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데이터에 클러스터 무작위 할당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2242FF-DE9B-42DD-BD1E-DC38F65F3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034" y="4106179"/>
                <a:ext cx="1315884" cy="769441"/>
              </a:xfrm>
              <a:prstGeom prst="rect">
                <a:avLst/>
              </a:prstGeom>
              <a:blipFill>
                <a:blip r:embed="rId4"/>
                <a:stretch>
                  <a:fillRect l="-6019" t="-6349" b="-8730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A0BC44-3667-46CC-973C-DB0F41CA0C2A}"/>
                  </a:ext>
                </a:extLst>
              </p:cNvPr>
              <p:cNvSpPr txBox="1"/>
              <p:nvPr/>
            </p:nvSpPr>
            <p:spPr bwMode="auto">
              <a:xfrm>
                <a:off x="3162735" y="4083532"/>
                <a:ext cx="1282583" cy="615553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 lIns="0" tIns="0" rIns="0" bIns="0" rtlCol="0" anchor="ctr" anchorCtr="0">
                <a:spAutoFit/>
              </a:bodyPr>
              <a:lstStyle/>
              <a:p>
                <a:pPr latinLnBrk="0"/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Step 3.</a:t>
                </a:r>
              </a:p>
              <a:p>
                <a:pPr marL="171450" indent="-171450" latinLnBrk="0">
                  <a:buFont typeface="Arial" panose="020B0604020202020204" pitchFamily="34" charset="0"/>
                  <a:buChar char="•"/>
                </a:pP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설정한 각 클러스터 개수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ko-KR" sz="1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)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에 대한 </a:t>
                </a:r>
                <a:r>
                  <a:rPr lang="en-US" altLang="ko-KR" sz="1000" dirty="0">
                    <a:solidFill>
                      <a:schemeClr val="tx1"/>
                    </a:solidFill>
                    <a:latin typeface="+mn-ea"/>
                  </a:rPr>
                  <a:t>mean </a:t>
                </a:r>
                <a:r>
                  <a:rPr lang="ko-KR" altLang="en-US" sz="1000" dirty="0">
                    <a:solidFill>
                      <a:schemeClr val="tx1"/>
                    </a:solidFill>
                    <a:latin typeface="+mn-ea"/>
                  </a:rPr>
                  <a:t>값 산출 </a:t>
                </a:r>
                <a:endParaRPr lang="en-US" altLang="ko-KR" sz="10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AA0BC44-3667-46CC-973C-DB0F41CA0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2735" y="4083532"/>
                <a:ext cx="1282583" cy="615553"/>
              </a:xfrm>
              <a:prstGeom prst="rect">
                <a:avLst/>
              </a:prstGeom>
              <a:blipFill>
                <a:blip r:embed="rId5"/>
                <a:stretch>
                  <a:fillRect l="-6190" t="-6931" r="-6190" b="-10891"/>
                </a:stretch>
              </a:blipFill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>
            <a:extLst>
              <a:ext uri="{FF2B5EF4-FFF2-40B4-BE49-F238E27FC236}">
                <a16:creationId xmlns:a16="http://schemas.microsoft.com/office/drawing/2014/main" id="{1A50D770-B780-4CFB-ADEC-FEE374F575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" t="56365" b="1"/>
          <a:stretch/>
        </p:blipFill>
        <p:spPr>
          <a:xfrm>
            <a:off x="4661932" y="2859396"/>
            <a:ext cx="4009813" cy="12927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B26D773-8C2C-4022-B940-1DAA5DF81EE0}"/>
              </a:ext>
            </a:extLst>
          </p:cNvPr>
          <p:cNvSpPr txBox="1"/>
          <p:nvPr/>
        </p:nvSpPr>
        <p:spPr bwMode="auto">
          <a:xfrm>
            <a:off x="4737994" y="4102738"/>
            <a:ext cx="2499097" cy="6155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latinLnBrk="0"/>
            <a:r>
              <a:rPr lang="en-US" altLang="ko-KR" sz="1000" dirty="0">
                <a:latin typeface="+mn-ea"/>
              </a:rPr>
              <a:t>Step 4.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각 </a:t>
            </a:r>
            <a:r>
              <a:rPr lang="en-US" altLang="ko-KR" sz="1000" dirty="0">
                <a:latin typeface="+mn-ea"/>
              </a:rPr>
              <a:t>mean</a:t>
            </a:r>
            <a:r>
              <a:rPr lang="ko-KR" altLang="en-US" sz="1000" dirty="0">
                <a:latin typeface="+mn-ea"/>
              </a:rPr>
              <a:t>값과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모든 데이터 포인트들과의 거리 계산 후 클러스터 재할당</a:t>
            </a:r>
            <a:endParaRPr lang="en-US" altLang="ko-KR" sz="1000" dirty="0">
              <a:latin typeface="+mn-ea"/>
            </a:endParaRP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재할당된 각 클러스터의 </a:t>
            </a:r>
            <a:r>
              <a:rPr lang="en-US" altLang="ko-KR" sz="1000" dirty="0">
                <a:latin typeface="+mn-ea"/>
              </a:rPr>
              <a:t>mean</a:t>
            </a:r>
            <a:r>
              <a:rPr lang="ko-KR" altLang="en-US" sz="1000" dirty="0">
                <a:latin typeface="+mn-ea"/>
              </a:rPr>
              <a:t>값 산출 </a:t>
            </a:r>
            <a:endParaRPr lang="en-US" altLang="ko-KR" sz="1000" dirty="0"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F47391-C5C3-4F10-A9C3-31B921A27CB8}"/>
              </a:ext>
            </a:extLst>
          </p:cNvPr>
          <p:cNvSpPr txBox="1"/>
          <p:nvPr/>
        </p:nvSpPr>
        <p:spPr bwMode="auto">
          <a:xfrm>
            <a:off x="7377762" y="4102738"/>
            <a:ext cx="1348449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 lIns="0" tIns="0" rIns="0" bIns="0" rtlCol="0" anchor="ctr" anchorCtr="0">
            <a:spAutoFit/>
          </a:bodyPr>
          <a:lstStyle/>
          <a:p>
            <a:pPr latinLnBrk="0"/>
            <a:r>
              <a:rPr lang="en-US" altLang="ko-KR" sz="1000" dirty="0">
                <a:latin typeface="+mn-ea"/>
              </a:rPr>
              <a:t>Step 5.</a:t>
            </a:r>
          </a:p>
          <a:p>
            <a:pPr marL="171450" indent="-171450" latinLnBrk="0">
              <a:buFont typeface="Arial" panose="020B0604020202020204" pitchFamily="34" charset="0"/>
              <a:buChar char="•"/>
            </a:pPr>
            <a:r>
              <a:rPr lang="ko-KR" altLang="en-US" sz="1000" dirty="0">
                <a:latin typeface="+mn-ea"/>
              </a:rPr>
              <a:t>더 이상의 클러스터 재할당이 없을 때까지 </a:t>
            </a:r>
            <a:r>
              <a:rPr lang="en-US" altLang="ko-KR" sz="1000" dirty="0">
                <a:latin typeface="+mn-ea"/>
              </a:rPr>
              <a:t>Step 4</a:t>
            </a:r>
            <a:r>
              <a:rPr lang="ko-KR" altLang="en-US" sz="1000" dirty="0">
                <a:latin typeface="+mn-ea"/>
              </a:rPr>
              <a:t>의 과정을 반복</a:t>
            </a:r>
            <a:endParaRPr lang="en-US" altLang="ko-KR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747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7"/>
    </mc:Choice>
    <mc:Fallback xmlns="">
      <p:transition spd="slow" advTm="20197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zzx8o4E7UWptIZsEOkCo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zzx8o4E7UWptIZsEOkCo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zzx8o4E7UWptIZsEOkCog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93613</TotalTime>
  <Words>3970</Words>
  <Application>Microsoft Office PowerPoint</Application>
  <PresentationFormat>화면 슬라이드 쇼(4:3)</PresentationFormat>
  <Paragraphs>788</Paragraphs>
  <Slides>54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7" baseType="lpstr">
      <vt:lpstr>MyLOTTE_KR_Regular</vt:lpstr>
      <vt:lpstr>맑은 고딕</vt:lpstr>
      <vt:lpstr>Times</vt:lpstr>
      <vt:lpstr>Cambria Math</vt:lpstr>
      <vt:lpstr>휴먼명조</vt:lpstr>
      <vt:lpstr>Open Sans</vt:lpstr>
      <vt:lpstr>MyLOTTE_KR_Medium</vt:lpstr>
      <vt:lpstr>Calibri</vt:lpstr>
      <vt:lpstr>Wingdings</vt:lpstr>
      <vt:lpstr>Arial</vt:lpstr>
      <vt:lpstr>Calibri (본문)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JIEUN</dc:creator>
  <cp:lastModifiedBy>LEE JIEUN</cp:lastModifiedBy>
  <cp:revision>855</cp:revision>
  <dcterms:created xsi:type="dcterms:W3CDTF">2019-08-22T10:04:23Z</dcterms:created>
  <dcterms:modified xsi:type="dcterms:W3CDTF">2020-10-29T15:00:52Z</dcterms:modified>
</cp:coreProperties>
</file>